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7" r:id="rId2"/>
    <p:sldId id="258" r:id="rId3"/>
    <p:sldId id="307" r:id="rId4"/>
    <p:sldId id="315" r:id="rId5"/>
    <p:sldId id="314" r:id="rId6"/>
    <p:sldId id="316" r:id="rId7"/>
    <p:sldId id="317" r:id="rId8"/>
    <p:sldId id="319" r:id="rId9"/>
    <p:sldId id="318" r:id="rId10"/>
    <p:sldId id="259" r:id="rId11"/>
    <p:sldId id="260" r:id="rId12"/>
    <p:sldId id="261" r:id="rId13"/>
    <p:sldId id="320" r:id="rId14"/>
    <p:sldId id="262" r:id="rId15"/>
    <p:sldId id="263" r:id="rId16"/>
    <p:sldId id="264" r:id="rId17"/>
    <p:sldId id="265" r:id="rId18"/>
    <p:sldId id="322" r:id="rId19"/>
    <p:sldId id="321" r:id="rId20"/>
    <p:sldId id="304" r:id="rId21"/>
    <p:sldId id="266" r:id="rId22"/>
    <p:sldId id="267" r:id="rId23"/>
    <p:sldId id="308" r:id="rId24"/>
    <p:sldId id="324" r:id="rId25"/>
    <p:sldId id="323" r:id="rId26"/>
    <p:sldId id="268" r:id="rId27"/>
    <p:sldId id="327" r:id="rId28"/>
    <p:sldId id="328" r:id="rId29"/>
    <p:sldId id="329" r:id="rId30"/>
    <p:sldId id="333" r:id="rId31"/>
    <p:sldId id="331" r:id="rId32"/>
    <p:sldId id="330" r:id="rId33"/>
    <p:sldId id="332" r:id="rId34"/>
    <p:sldId id="343" r:id="rId35"/>
    <p:sldId id="344" r:id="rId36"/>
    <p:sldId id="335" r:id="rId37"/>
    <p:sldId id="336" r:id="rId38"/>
    <p:sldId id="337" r:id="rId39"/>
    <p:sldId id="339" r:id="rId40"/>
    <p:sldId id="341" r:id="rId41"/>
    <p:sldId id="340" r:id="rId42"/>
    <p:sldId id="279" r:id="rId43"/>
    <p:sldId id="280" r:id="rId44"/>
    <p:sldId id="346" r:id="rId45"/>
    <p:sldId id="348" r:id="rId46"/>
    <p:sldId id="349" r:id="rId47"/>
    <p:sldId id="351" r:id="rId48"/>
    <p:sldId id="352" r:id="rId49"/>
    <p:sldId id="353" r:id="rId50"/>
    <p:sldId id="309" r:id="rId51"/>
    <p:sldId id="310" r:id="rId52"/>
    <p:sldId id="311" r:id="rId53"/>
    <p:sldId id="381" r:id="rId54"/>
    <p:sldId id="382" r:id="rId55"/>
    <p:sldId id="298" r:id="rId56"/>
    <p:sldId id="371" r:id="rId57"/>
    <p:sldId id="367" r:id="rId58"/>
    <p:sldId id="299" r:id="rId59"/>
    <p:sldId id="374" r:id="rId60"/>
    <p:sldId id="363" r:id="rId61"/>
    <p:sldId id="364" r:id="rId62"/>
    <p:sldId id="370" r:id="rId63"/>
    <p:sldId id="372" r:id="rId64"/>
    <p:sldId id="373" r:id="rId65"/>
    <p:sldId id="368" r:id="rId66"/>
    <p:sldId id="376" r:id="rId67"/>
    <p:sldId id="375" r:id="rId68"/>
    <p:sldId id="355" r:id="rId69"/>
    <p:sldId id="356" r:id="rId70"/>
    <p:sldId id="365" r:id="rId71"/>
    <p:sldId id="377" r:id="rId72"/>
    <p:sldId id="357" r:id="rId73"/>
    <p:sldId id="358" r:id="rId74"/>
    <p:sldId id="359" r:id="rId75"/>
    <p:sldId id="360" r:id="rId76"/>
    <p:sldId id="362" r:id="rId77"/>
    <p:sldId id="378" r:id="rId78"/>
    <p:sldId id="380" r:id="rId79"/>
    <p:sldId id="312" r:id="rId8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509" autoAdjust="0"/>
  </p:normalViewPr>
  <p:slideViewPr>
    <p:cSldViewPr snapToGrid="0">
      <p:cViewPr varScale="1">
        <p:scale>
          <a:sx n="62" d="100"/>
          <a:sy n="62" d="100"/>
        </p:scale>
        <p:origin x="-1848"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notesMaster" Target="notesMasters/notesMaster1.xml"/><Relationship Id="rId82" Type="http://schemas.openxmlformats.org/officeDocument/2006/relationships/printerSettings" Target="printerSettings/printerSettings1.bin"/><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5CEF90C-D83B-4B3A-8FF7-D7B9EF8F0088}" type="datetimeFigureOut">
              <a:rPr lang="en-US" smtClean="0"/>
              <a:pPr/>
              <a:t>7/31/17</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644BDBD-75E4-4302-A388-F6C1BF5C23F3}" type="slidenum">
              <a:rPr lang="en-US" smtClean="0"/>
              <a:pPr/>
              <a:t>‹#›</a:t>
            </a:fld>
            <a:endParaRPr lang="en-US" dirty="0"/>
          </a:p>
        </p:txBody>
      </p:sp>
    </p:spTree>
    <p:extLst>
      <p:ext uri="{BB962C8B-B14F-4D97-AF65-F5344CB8AC3E}">
        <p14:creationId xmlns:p14="http://schemas.microsoft.com/office/powerpoint/2010/main" val="472386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a:t>
            </a:r>
          </a:p>
          <a:p>
            <a:endParaRPr lang="en-US" dirty="0"/>
          </a:p>
          <a:p>
            <a:r>
              <a:rPr lang="en-US" dirty="0"/>
              <a:t>Play videos – with sound if we can arrange it? Before meeting</a:t>
            </a:r>
          </a:p>
          <a:p>
            <a:endParaRPr lang="en-US" dirty="0"/>
          </a:p>
          <a:p>
            <a:r>
              <a:rPr lang="en-US" dirty="0"/>
              <a:t>BRING EXTERNAL SPEAKERS</a:t>
            </a:r>
          </a:p>
        </p:txBody>
      </p:sp>
      <p:sp>
        <p:nvSpPr>
          <p:cNvPr id="4" name="Slide Number Placeholder 3"/>
          <p:cNvSpPr>
            <a:spLocks noGrp="1"/>
          </p:cNvSpPr>
          <p:nvPr>
            <p:ph type="sldNum" sz="quarter" idx="10"/>
          </p:nvPr>
        </p:nvSpPr>
        <p:spPr/>
        <p:txBody>
          <a:bodyPr/>
          <a:lstStyle/>
          <a:p>
            <a:fld id="{C644BDBD-75E4-4302-A388-F6C1BF5C23F3}" type="slidenum">
              <a:rPr lang="en-US" smtClean="0"/>
              <a:pPr/>
              <a:t>1</a:t>
            </a:fld>
            <a:endParaRPr lang="en-US" dirty="0"/>
          </a:p>
        </p:txBody>
      </p:sp>
    </p:spTree>
    <p:extLst>
      <p:ext uri="{BB962C8B-B14F-4D97-AF65-F5344CB8AC3E}">
        <p14:creationId xmlns:p14="http://schemas.microsoft.com/office/powerpoint/2010/main" val="399746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t>Both</a:t>
            </a:r>
            <a:r>
              <a:rPr lang="en-US" sz="1200" b="0" i="0" u="none" strike="noStrike" cap="none" baseline="0" dirty="0"/>
              <a:t> of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t>Thank you all for coming today. My name is Mrs. Davis - and Mr. Fenn - and we are the Team Co-Leaders for T3. This presentation will give you an idea of some of the specifics of the Truck Town Thunder Robotics Program. We will have spots along the way for questions in order to for this presentation to move along quickly. If you are unable to get your questions answered today feel free to email us anytime at debluvs2teach@gmail.com</a:t>
            </a:r>
            <a:r>
              <a:rPr lang="en-US" sz="1200" b="0" i="0" u="none" strike="noStrike" cap="none" baseline="0" dirty="0"/>
              <a:t> or gary.r.fenn@gm.com</a:t>
            </a:r>
            <a:r>
              <a:rPr lang="en-US" sz="1200" b="0" i="0" u="none" strike="noStrike" cap="none"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t>Hi everyone </a:t>
            </a:r>
            <a:endParaRPr lang="en-US" dirty="0"/>
          </a:p>
        </p:txBody>
      </p:sp>
      <p:sp>
        <p:nvSpPr>
          <p:cNvPr id="4" name="Slide Number Placeholder 3"/>
          <p:cNvSpPr>
            <a:spLocks noGrp="1"/>
          </p:cNvSpPr>
          <p:nvPr>
            <p:ph type="sldNum" sz="quarter" idx="10"/>
          </p:nvPr>
        </p:nvSpPr>
        <p:spPr/>
        <p:txBody>
          <a:bodyPr/>
          <a:lstStyle/>
          <a:p>
            <a:fld id="{C644BDBD-75E4-4302-A388-F6C1BF5C23F3}" type="slidenum">
              <a:rPr lang="en-US" smtClean="0"/>
              <a:pPr/>
              <a:t>2</a:t>
            </a:fld>
            <a:endParaRPr lang="en-US" dirty="0"/>
          </a:p>
        </p:txBody>
      </p:sp>
    </p:spTree>
    <p:extLst>
      <p:ext uri="{BB962C8B-B14F-4D97-AF65-F5344CB8AC3E}">
        <p14:creationId xmlns:p14="http://schemas.microsoft.com/office/powerpoint/2010/main" val="117939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3</a:t>
            </a:fld>
            <a:endParaRPr lang="en-US" dirty="0"/>
          </a:p>
        </p:txBody>
      </p:sp>
    </p:spTree>
    <p:extLst>
      <p:ext uri="{BB962C8B-B14F-4D97-AF65-F5344CB8AC3E}">
        <p14:creationId xmlns:p14="http://schemas.microsoft.com/office/powerpoint/2010/main" val="802793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dirty="0"/>
          </a:p>
        </p:txBody>
      </p:sp>
      <p:sp>
        <p:nvSpPr>
          <p:cNvPr id="237" name="Shape 237"/>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4144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5</a:t>
            </a:fld>
            <a:endParaRPr lang="en-US" dirty="0"/>
          </a:p>
        </p:txBody>
      </p:sp>
    </p:spTree>
    <p:extLst>
      <p:ext uri="{BB962C8B-B14F-4D97-AF65-F5344CB8AC3E}">
        <p14:creationId xmlns:p14="http://schemas.microsoft.com/office/powerpoint/2010/main" val="3952225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dirty="0"/>
          </a:p>
        </p:txBody>
      </p:sp>
      <p:sp>
        <p:nvSpPr>
          <p:cNvPr id="361" name="Shape 361"/>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9242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7</a:t>
            </a:fld>
            <a:endParaRPr lang="en-US" sz="1400">
              <a:solidFill>
                <a:srgbClr val="000000"/>
              </a:solidFill>
              <a:latin typeface="Arial"/>
              <a:ea typeface="Arial"/>
              <a:cs typeface="Arial"/>
              <a:sym typeface="Arial"/>
            </a:endParaRPr>
          </a:p>
        </p:txBody>
      </p:sp>
      <p:sp>
        <p:nvSpPr>
          <p:cNvPr id="366" name="Shape 366"/>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67" name="Shape 367"/>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a:t>We will be looking into using the ITEC center for the entire day. If not, we will spend the afternoon in the shop brainstorming. After Kickoff, the team will have approximately 6 weeks to build a highly competitive robot. This is an enormous undertaking and will take the cooperation from all aspects of the team, Advisors, Mentors, Student Team Members, Parents, etc. </a:t>
            </a:r>
          </a:p>
        </p:txBody>
      </p:sp>
    </p:spTree>
    <p:extLst>
      <p:ext uri="{BB962C8B-B14F-4D97-AF65-F5344CB8AC3E}">
        <p14:creationId xmlns:p14="http://schemas.microsoft.com/office/powerpoint/2010/main" val="1052638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8</a:t>
            </a:fld>
            <a:endParaRPr lang="en-US" dirty="0"/>
          </a:p>
        </p:txBody>
      </p:sp>
    </p:spTree>
    <p:extLst>
      <p:ext uri="{BB962C8B-B14F-4D97-AF65-F5344CB8AC3E}">
        <p14:creationId xmlns:p14="http://schemas.microsoft.com/office/powerpoint/2010/main" val="1585609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9</a:t>
            </a:fld>
            <a:endParaRPr lang="en-US" dirty="0"/>
          </a:p>
        </p:txBody>
      </p:sp>
    </p:spTree>
    <p:extLst>
      <p:ext uri="{BB962C8B-B14F-4D97-AF65-F5344CB8AC3E}">
        <p14:creationId xmlns:p14="http://schemas.microsoft.com/office/powerpoint/2010/main" val="3479830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44BDBD-75E4-4302-A388-F6C1BF5C23F3}" type="slidenum">
              <a:rPr lang="en-US" smtClean="0"/>
              <a:pPr/>
              <a:t>10</a:t>
            </a:fld>
            <a:endParaRPr lang="en-US" dirty="0"/>
          </a:p>
        </p:txBody>
      </p:sp>
    </p:spTree>
    <p:extLst>
      <p:ext uri="{BB962C8B-B14F-4D97-AF65-F5344CB8AC3E}">
        <p14:creationId xmlns:p14="http://schemas.microsoft.com/office/powerpoint/2010/main" val="353006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11</a:t>
            </a:fld>
            <a:endParaRPr lang="en-US" sz="1400" dirty="0">
              <a:solidFill>
                <a:srgbClr val="000000"/>
              </a:solidFill>
              <a:latin typeface="Arial"/>
              <a:ea typeface="Arial"/>
              <a:cs typeface="Arial"/>
              <a:sym typeface="Arial"/>
            </a:endParaRPr>
          </a:p>
        </p:txBody>
      </p:sp>
      <p:sp>
        <p:nvSpPr>
          <p:cNvPr id="193" name="Shape 193"/>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194" name="Shape 194"/>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dirty="0"/>
              <a:t>Gary</a:t>
            </a:r>
          </a:p>
          <a:p>
            <a:pPr>
              <a:buSzPct val="25000"/>
            </a:pPr>
            <a:endParaRPr lang="en-US" sz="1800" dirty="0"/>
          </a:p>
          <a:p>
            <a:pPr>
              <a:buSzPct val="25000"/>
            </a:pPr>
            <a:r>
              <a:rPr lang="en-US" sz="1800" dirty="0"/>
              <a:t>Under strict rules, limited resources, and the guidance of volunteer mentors including engineers, teachers, business professionals, parents, alumni and more, teams of 25+ students have just six weeks to build and program robots to perform challenging tasks against a field of competitors. They must also raise funds, design a team "brand," hone teamwork skills, and perform community outreach. In addition to learning valuable STEM and life skills, participants are eligible to apply for $50+ million in college scholarships.</a:t>
            </a:r>
          </a:p>
          <a:p>
            <a:pPr>
              <a:buSzPct val="25000"/>
            </a:pPr>
            <a:endParaRPr lang="en-US" sz="1800" dirty="0"/>
          </a:p>
          <a:p>
            <a:pPr>
              <a:buSzPct val="25000"/>
            </a:pPr>
            <a:r>
              <a:rPr lang="en-US" sz="1800" dirty="0"/>
              <a:t>https://youtu.be/GZXngCu99rs and https://youtu.be/UdVIv8nPkgY</a:t>
            </a:r>
          </a:p>
          <a:p>
            <a:pPr>
              <a:buSzPct val="25000"/>
            </a:pPr>
            <a:endParaRPr lang="en-US" sz="1800" dirty="0"/>
          </a:p>
          <a:p>
            <a:pPr>
              <a:buSzPct val="25000"/>
            </a:pPr>
            <a:r>
              <a:rPr lang="en-US" sz="1800" dirty="0"/>
              <a:t>"FIRST is more than robots. The robots are a vehicle for students to learn life skills. Kids often come in not knowing what to expect - of </a:t>
            </a:r>
            <a:r>
              <a:rPr lang="en-US" sz="1800" dirty="0" err="1"/>
              <a:t>te</a:t>
            </a:r>
            <a:r>
              <a:rPr lang="en-US" sz="1800" dirty="0"/>
              <a:t> program no themselves. They leave, even </a:t>
            </a:r>
            <a:r>
              <a:rPr lang="en-US" sz="1800" dirty="0" err="1"/>
              <a:t>ater</a:t>
            </a:r>
            <a:r>
              <a:rPr lang="en-US" sz="1800" dirty="0"/>
              <a:t> the first season, with a vision, with confidence, and with a sense that they can create their own </a:t>
            </a:r>
            <a:r>
              <a:rPr lang="en-US" sz="1800" dirty="0" err="1"/>
              <a:t>future."Dean</a:t>
            </a:r>
            <a:r>
              <a:rPr lang="en-US" sz="1800" dirty="0"/>
              <a:t> </a:t>
            </a:r>
            <a:r>
              <a:rPr lang="en-US" sz="1800" dirty="0" err="1"/>
              <a:t>Kamen</a:t>
            </a:r>
            <a:endParaRPr lang="en-US" sz="1800" dirty="0"/>
          </a:p>
          <a:p>
            <a:pPr>
              <a:buSzPct val="25000"/>
            </a:pPr>
            <a:endParaRPr lang="en-US" sz="1800" dirty="0"/>
          </a:p>
          <a:p>
            <a:pPr>
              <a:buSzPct val="25000"/>
            </a:pPr>
            <a:r>
              <a:rPr lang="en-US" sz="1800" dirty="0"/>
              <a:t>More at https://www.firstinspires.org</a:t>
            </a:r>
          </a:p>
          <a:p>
            <a:pPr>
              <a:buSzPct val="25000"/>
            </a:pPr>
            <a:endParaRPr lang="en-US" sz="1800" dirty="0"/>
          </a:p>
        </p:txBody>
      </p:sp>
    </p:spTree>
    <p:extLst>
      <p:ext uri="{BB962C8B-B14F-4D97-AF65-F5344CB8AC3E}">
        <p14:creationId xmlns:p14="http://schemas.microsoft.com/office/powerpoint/2010/main" val="1994460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12</a:t>
            </a:fld>
            <a:endParaRPr lang="en-US" sz="1400">
              <a:solidFill>
                <a:srgbClr val="000000"/>
              </a:solidFill>
              <a:latin typeface="Arial"/>
              <a:ea typeface="Arial"/>
              <a:cs typeface="Arial"/>
              <a:sym typeface="Arial"/>
            </a:endParaRPr>
          </a:p>
        </p:txBody>
      </p:sp>
      <p:sp>
        <p:nvSpPr>
          <p:cNvPr id="201" name="Shape 201"/>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202" name="Shape 202"/>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dirty="0"/>
              <a:t>Gary?</a:t>
            </a:r>
          </a:p>
          <a:p>
            <a:pPr>
              <a:buSzPct val="25000"/>
            </a:pPr>
            <a:endParaRPr lang="en-US" sz="1800" dirty="0"/>
          </a:p>
          <a:p>
            <a:pPr>
              <a:buSzPct val="25000"/>
            </a:pPr>
            <a:r>
              <a:rPr lang="en-US" sz="1800" dirty="0"/>
              <a:t>Team vision and  mission: </a:t>
            </a:r>
          </a:p>
          <a:p>
            <a:pPr>
              <a:buSzPct val="25000"/>
            </a:pPr>
            <a:endParaRPr lang="en-US" sz="1800" dirty="0"/>
          </a:p>
          <a:p>
            <a:pPr>
              <a:buSzPct val="25000"/>
            </a:pPr>
            <a:r>
              <a:rPr lang="en-US" sz="1800" dirty="0"/>
              <a:t>OUR VISION: FIRST Team 68, Truck Town Thunder’s overall goal is to build a passionate team that encourages students to absorb new knowledge from dedicated team members while relentlessly having fun.</a:t>
            </a:r>
          </a:p>
          <a:p>
            <a:pPr>
              <a:buSzPct val="25000"/>
            </a:pPr>
            <a:endParaRPr lang="en-US" sz="1800" dirty="0"/>
          </a:p>
          <a:p>
            <a:pPr>
              <a:buSzPct val="25000"/>
            </a:pPr>
            <a:r>
              <a:rPr lang="en-US" sz="1800" dirty="0"/>
              <a:t>and</a:t>
            </a:r>
          </a:p>
          <a:p>
            <a:pPr>
              <a:buSzPct val="25000"/>
            </a:pPr>
            <a:endParaRPr lang="en-US" sz="1800" dirty="0"/>
          </a:p>
          <a:p>
            <a:pPr>
              <a:buSzPct val="25000"/>
            </a:pPr>
            <a:r>
              <a:rPr lang="en-US" sz="1800" dirty="0"/>
              <a:t>OUR MISSION: “To inspire peers to be more excited about science, engineering, and technology by engaging them in a hands-on mentor guided life-changing journey that prepares everyone for the future.”</a:t>
            </a:r>
          </a:p>
          <a:p>
            <a:pPr>
              <a:buSzPct val="25000"/>
            </a:pPr>
            <a:endParaRPr lang="en-US" sz="1800" dirty="0"/>
          </a:p>
          <a:p>
            <a:pPr>
              <a:buSzPct val="25000"/>
            </a:pPr>
            <a:endParaRPr lang="en-US" sz="1800" dirty="0"/>
          </a:p>
          <a:p>
            <a:pPr>
              <a:buSzPct val="25000"/>
            </a:pPr>
            <a:r>
              <a:rPr lang="en-US" sz="1200" kern="1200" dirty="0">
                <a:solidFill>
                  <a:schemeClr val="tx1"/>
                </a:solidFill>
                <a:effectLst/>
                <a:latin typeface="+mn-lt"/>
                <a:ea typeface="+mn-ea"/>
                <a:cs typeface="+mn-cs"/>
              </a:rPr>
              <a:t>The team is deep with experience from years of FIRST Participation. All of the mentors and advisors are dedicated to continuous improvement of the T3 Robotics </a:t>
            </a:r>
          </a:p>
          <a:p>
            <a:pPr>
              <a:buSzPct val="25000"/>
            </a:pPr>
            <a:endParaRPr lang="en-US" sz="1800" dirty="0"/>
          </a:p>
          <a:p>
            <a:pPr>
              <a:buSzPct val="25000"/>
            </a:pPr>
            <a:r>
              <a:rPr lang="en-US" sz="1800" dirty="0"/>
              <a:t>Gracious Professionalism: </a:t>
            </a:r>
            <a:r>
              <a:rPr lang="en-US" sz="1200" b="0" i="0" kern="1200" dirty="0">
                <a:solidFill>
                  <a:schemeClr val="tx1"/>
                </a:solidFill>
                <a:effectLst/>
                <a:latin typeface="+mn-lt"/>
                <a:ea typeface="+mn-ea"/>
                <a:cs typeface="+mn-cs"/>
              </a:rPr>
              <a:t>a way of doing things that encourages high-quality work, emphasizes the value of others, and respects individuals and the community.</a:t>
            </a:r>
            <a:endParaRPr lang="en-US" sz="1800" dirty="0"/>
          </a:p>
          <a:p>
            <a:pPr>
              <a:buSzPct val="25000"/>
            </a:pPr>
            <a:endParaRPr lang="en-US" sz="1800" dirty="0"/>
          </a:p>
          <a:p>
            <a:pPr>
              <a:buSzPct val="25000"/>
            </a:pPr>
            <a:r>
              <a:rPr lang="en-US" sz="1800" dirty="0"/>
              <a:t>Co-</a:t>
            </a:r>
            <a:r>
              <a:rPr lang="en-US" sz="1800" dirty="0" err="1"/>
              <a:t>opertition</a:t>
            </a:r>
            <a:r>
              <a:rPr lang="en-US" sz="1800" dirty="0"/>
              <a:t>:</a:t>
            </a:r>
            <a:r>
              <a:rPr lang="en-US" sz="1800" baseline="0" dirty="0"/>
              <a:t>  is displaying unqualified kindness and respect in the face of fierce competition. </a:t>
            </a:r>
            <a:r>
              <a:rPr lang="en-US" sz="1800" baseline="0" dirty="0" err="1"/>
              <a:t>Coopertition</a:t>
            </a:r>
            <a:r>
              <a:rPr lang="en-US" sz="1800" baseline="0" dirty="0"/>
              <a:t> is founded on the concept and a philosophy that teams can and should help and cooperate with each other even as they compete. </a:t>
            </a:r>
            <a:r>
              <a:rPr lang="en-US" sz="1800" baseline="0" dirty="0" err="1"/>
              <a:t>Coopertition</a:t>
            </a:r>
            <a:r>
              <a:rPr lang="en-US" sz="1800" baseline="0" dirty="0"/>
              <a:t> involves learning from teammates. It is teaching teammates. It is learning from Mentors. And it is managing and being managed. </a:t>
            </a:r>
            <a:r>
              <a:rPr lang="en-US" sz="1800" baseline="0" dirty="0" err="1"/>
              <a:t>Coopertition</a:t>
            </a:r>
            <a:r>
              <a:rPr lang="en-US" sz="1800" baseline="0" dirty="0"/>
              <a:t> means competing always, but assisting and enabling others when you can.</a:t>
            </a:r>
            <a:endParaRPr lang="en-US" sz="1800" dirty="0"/>
          </a:p>
        </p:txBody>
      </p:sp>
    </p:spTree>
    <p:extLst>
      <p:ext uri="{BB962C8B-B14F-4D97-AF65-F5344CB8AC3E}">
        <p14:creationId xmlns:p14="http://schemas.microsoft.com/office/powerpoint/2010/main" val="4080910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13</a:t>
            </a:fld>
            <a:endParaRPr lang="en-US" dirty="0"/>
          </a:p>
        </p:txBody>
      </p:sp>
    </p:spTree>
    <p:extLst>
      <p:ext uri="{BB962C8B-B14F-4D97-AF65-F5344CB8AC3E}">
        <p14:creationId xmlns:p14="http://schemas.microsoft.com/office/powerpoint/2010/main" val="382592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14</a:t>
            </a:fld>
            <a:endParaRPr lang="en-US" sz="1400">
              <a:solidFill>
                <a:srgbClr val="000000"/>
              </a:solidFill>
              <a:latin typeface="Arial"/>
              <a:ea typeface="Arial"/>
              <a:cs typeface="Arial"/>
              <a:sym typeface="Arial"/>
            </a:endParaRPr>
          </a:p>
        </p:txBody>
      </p:sp>
      <p:sp>
        <p:nvSpPr>
          <p:cNvPr id="208" name="Shape 208"/>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209" name="Shape 209"/>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dirty="0"/>
              <a:t>Gary</a:t>
            </a:r>
          </a:p>
          <a:p>
            <a:pPr>
              <a:buSzPct val="25000"/>
            </a:pPr>
            <a:endParaRPr lang="en-US" sz="1800" dirty="0"/>
          </a:p>
          <a:p>
            <a:pPr>
              <a:buSzPct val="25000"/>
            </a:pPr>
            <a:r>
              <a:rPr lang="en-US" sz="1800" dirty="0"/>
              <a:t>We are constantly looking for new mentors to help with the students. A special thank you to all of our parents who have stepped up to spend time with the students. We also have college mentors who have been on the team in the past that come out to continue to promote a program they loved as a team member. This is key to the future of the team.</a:t>
            </a:r>
          </a:p>
        </p:txBody>
      </p:sp>
    </p:spTree>
    <p:extLst>
      <p:ext uri="{BB962C8B-B14F-4D97-AF65-F5344CB8AC3E}">
        <p14:creationId xmlns:p14="http://schemas.microsoft.com/office/powerpoint/2010/main" val="1763747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15</a:t>
            </a:fld>
            <a:endParaRPr lang="en-US" sz="1400">
              <a:solidFill>
                <a:srgbClr val="000000"/>
              </a:solidFill>
              <a:latin typeface="Arial"/>
              <a:ea typeface="Arial"/>
              <a:cs typeface="Arial"/>
              <a:sym typeface="Arial"/>
            </a:endParaRPr>
          </a:p>
        </p:txBody>
      </p:sp>
      <p:sp>
        <p:nvSpPr>
          <p:cNvPr id="215" name="Shape 215"/>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216" name="Shape 216"/>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dirty="0"/>
              <a:t>Gary</a:t>
            </a:r>
          </a:p>
          <a:p>
            <a:pPr>
              <a:buSzPct val="25000"/>
            </a:pPr>
            <a:endParaRPr lang="en-US" sz="1800" dirty="0"/>
          </a:p>
          <a:p>
            <a:pPr>
              <a:buSzPct val="25000"/>
            </a:pPr>
            <a:r>
              <a:rPr lang="en-US" sz="1800" dirty="0"/>
              <a:t>We have been successful</a:t>
            </a:r>
          </a:p>
        </p:txBody>
      </p:sp>
    </p:spTree>
    <p:extLst>
      <p:ext uri="{BB962C8B-B14F-4D97-AF65-F5344CB8AC3E}">
        <p14:creationId xmlns:p14="http://schemas.microsoft.com/office/powerpoint/2010/main" val="425700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16</a:t>
            </a:fld>
            <a:endParaRPr lang="en-US" sz="1400">
              <a:solidFill>
                <a:srgbClr val="000000"/>
              </a:solidFill>
              <a:latin typeface="Arial"/>
              <a:ea typeface="Arial"/>
              <a:cs typeface="Arial"/>
              <a:sym typeface="Arial"/>
            </a:endParaRPr>
          </a:p>
        </p:txBody>
      </p:sp>
      <p:sp>
        <p:nvSpPr>
          <p:cNvPr id="224" name="Shape 224"/>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225" name="Shape 225"/>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lang="en-US" sz="1800" dirty="0"/>
          </a:p>
        </p:txBody>
      </p:sp>
    </p:spTree>
    <p:extLst>
      <p:ext uri="{BB962C8B-B14F-4D97-AF65-F5344CB8AC3E}">
        <p14:creationId xmlns:p14="http://schemas.microsoft.com/office/powerpoint/2010/main" val="677981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r>
              <a:rPr lang="en-US" dirty="0"/>
              <a:t>With the change in team leadership, we were not able to consider any</a:t>
            </a:r>
            <a:r>
              <a:rPr lang="en-US" baseline="0" dirty="0"/>
              <a:t> off-season events this year.</a:t>
            </a:r>
            <a:endParaRPr dirty="0"/>
          </a:p>
        </p:txBody>
      </p:sp>
      <p:sp>
        <p:nvSpPr>
          <p:cNvPr id="231" name="Shape 231"/>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4458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18</a:t>
            </a:fld>
            <a:endParaRPr lang="en-US" dirty="0"/>
          </a:p>
        </p:txBody>
      </p:sp>
    </p:spTree>
    <p:extLst>
      <p:ext uri="{BB962C8B-B14F-4D97-AF65-F5344CB8AC3E}">
        <p14:creationId xmlns:p14="http://schemas.microsoft.com/office/powerpoint/2010/main" val="1576383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19</a:t>
            </a:fld>
            <a:endParaRPr lang="en-US" dirty="0"/>
          </a:p>
        </p:txBody>
      </p:sp>
    </p:spTree>
    <p:extLst>
      <p:ext uri="{BB962C8B-B14F-4D97-AF65-F5344CB8AC3E}">
        <p14:creationId xmlns:p14="http://schemas.microsoft.com/office/powerpoint/2010/main" val="1134641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a:p>
        </p:txBody>
      </p:sp>
      <p:sp>
        <p:nvSpPr>
          <p:cNvPr id="237" name="Shape 237"/>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1682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r>
              <a:rPr lang="en-US" dirty="0"/>
              <a:t>Gary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Many of our past Mentors and Advisors are GM engineers, Machinists, etc. We cannot thank GM enough for their support over the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Kelly had a number of personal and professional commitments the last year-plus but is hoping to contribute more the next year…</a:t>
            </a:r>
          </a:p>
          <a:p>
            <a:endParaRPr dirty="0"/>
          </a:p>
        </p:txBody>
      </p:sp>
      <p:sp>
        <p:nvSpPr>
          <p:cNvPr id="237" name="Shape 237"/>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1884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22</a:t>
            </a:fld>
            <a:endParaRPr lang="en-US" sz="1400">
              <a:solidFill>
                <a:srgbClr val="000000"/>
              </a:solidFill>
              <a:latin typeface="Arial"/>
              <a:ea typeface="Arial"/>
              <a:cs typeface="Arial"/>
              <a:sym typeface="Arial"/>
            </a:endParaRPr>
          </a:p>
        </p:txBody>
      </p:sp>
      <p:sp>
        <p:nvSpPr>
          <p:cNvPr id="243" name="Shape 243"/>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244" name="Shape 244"/>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dirty="0"/>
              <a:t>So we have</a:t>
            </a:r>
            <a:r>
              <a:rPr lang="en-US" sz="1800" baseline="0" dirty="0"/>
              <a:t> many mentors – and we can always use more!</a:t>
            </a:r>
          </a:p>
          <a:p>
            <a:pPr>
              <a:buSzPct val="25000"/>
            </a:pPr>
            <a:endParaRPr lang="en-US" sz="1800" baseline="0" dirty="0"/>
          </a:p>
          <a:p>
            <a:pPr>
              <a:buSzPct val="25000"/>
            </a:pPr>
            <a:r>
              <a:rPr lang="en-US" sz="1800" baseline="0" dirty="0"/>
              <a:t>We will  require that anyone listed officially as a mentor be required to sign up in the FRC VIMS – which has a new name this year – and certify they have reviewed and agreed to follow the FIRST Youth Protection material. </a:t>
            </a:r>
            <a:endParaRPr lang="en-US" sz="1800" dirty="0"/>
          </a:p>
          <a:p>
            <a:pPr>
              <a:buSzPct val="25000"/>
            </a:pPr>
            <a:endParaRPr lang="en-US" sz="1800" dirty="0"/>
          </a:p>
          <a:p>
            <a:pPr>
              <a:buSzPct val="25000"/>
            </a:pPr>
            <a:r>
              <a:rPr lang="en-US" sz="1800" dirty="0"/>
              <a:t>Move these comments to Turkey legs</a:t>
            </a:r>
          </a:p>
          <a:p>
            <a:pPr>
              <a:buSzPct val="25000"/>
            </a:pPr>
            <a:endParaRPr lang="en-US" sz="1800" dirty="0"/>
          </a:p>
          <a:p>
            <a:pPr>
              <a:buSzPct val="25000"/>
            </a:pPr>
            <a:r>
              <a:rPr lang="en-US" sz="1800" dirty="0"/>
              <a:t>In order for the team to be able to execute such an excellent fundraiser it is important that we all pitch to make sure it is a success. Truck Town Thunder is also known for giving the MRF any help that we can afford to give without hindering the our job of cooking the Turkey Legs. We have been known to have parents collect money or even drive a Hi-Lo. This is not mandatory but we will help out when needed. The Turkey Leg Fundraiser will be ran by Mr. Fenn or Mr. Dubiel</a:t>
            </a:r>
            <a:r>
              <a:rPr lang="en-US" sz="1800" baseline="0" dirty="0"/>
              <a:t> </a:t>
            </a:r>
            <a:r>
              <a:rPr lang="en-US" sz="1800" dirty="0"/>
              <a:t>each day. We will also be asking parents to help run Turkey Pads. Though there are many students that are capable of running the pads on their own, it is important that the parents make decisions at the pads. All communication to the advisor in charge will be done through the parent/Advisor/Mentor at each pad. Student Team Members will never be alone at Turkey Legs. They must always be with someone else and never walking around alone. It is key that parents communicate directly with student team members at their pad on times to return to the pad and their whereabouts at all times.</a:t>
            </a:r>
          </a:p>
        </p:txBody>
      </p:sp>
    </p:spTree>
    <p:extLst>
      <p:ext uri="{BB962C8B-B14F-4D97-AF65-F5344CB8AC3E}">
        <p14:creationId xmlns:p14="http://schemas.microsoft.com/office/powerpoint/2010/main" val="2967661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23</a:t>
            </a:fld>
            <a:endParaRPr lang="en-US" dirty="0"/>
          </a:p>
        </p:txBody>
      </p:sp>
    </p:spTree>
    <p:extLst>
      <p:ext uri="{BB962C8B-B14F-4D97-AF65-F5344CB8AC3E}">
        <p14:creationId xmlns:p14="http://schemas.microsoft.com/office/powerpoint/2010/main" val="27225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Shape 417"/>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r>
              <a:rPr lang="en-US" dirty="0"/>
              <a:t>“Balanced” – real-world will have to interact between “business” and</a:t>
            </a:r>
            <a:r>
              <a:rPr lang="en-US" baseline="0" dirty="0"/>
              <a:t> “technical”…</a:t>
            </a:r>
            <a:endParaRPr dirty="0"/>
          </a:p>
        </p:txBody>
      </p:sp>
      <p:sp>
        <p:nvSpPr>
          <p:cNvPr id="418" name="Shape 418"/>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0406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a:p>
        </p:txBody>
      </p:sp>
      <p:sp>
        <p:nvSpPr>
          <p:cNvPr id="266" name="Shape 266"/>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8961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r>
              <a:rPr lang="en-US" dirty="0"/>
              <a:t>Even if you are not a mentor, parents can help out. More to come on this later…</a:t>
            </a:r>
            <a:endParaRPr dirty="0"/>
          </a:p>
        </p:txBody>
      </p:sp>
      <p:sp>
        <p:nvSpPr>
          <p:cNvPr id="252" name="Shape 252"/>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470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27</a:t>
            </a:fld>
            <a:endParaRPr lang="en-US" dirty="0"/>
          </a:p>
        </p:txBody>
      </p:sp>
    </p:spTree>
    <p:extLst>
      <p:ext uri="{BB962C8B-B14F-4D97-AF65-F5344CB8AC3E}">
        <p14:creationId xmlns:p14="http://schemas.microsoft.com/office/powerpoint/2010/main" val="8973737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28</a:t>
            </a:fld>
            <a:endParaRPr lang="en-US" dirty="0"/>
          </a:p>
        </p:txBody>
      </p:sp>
    </p:spTree>
    <p:extLst>
      <p:ext uri="{BB962C8B-B14F-4D97-AF65-F5344CB8AC3E}">
        <p14:creationId xmlns:p14="http://schemas.microsoft.com/office/powerpoint/2010/main" val="3883863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29</a:t>
            </a:fld>
            <a:endParaRPr lang="en-US" sz="1400">
              <a:solidFill>
                <a:srgbClr val="000000"/>
              </a:solidFill>
              <a:latin typeface="Arial"/>
              <a:ea typeface="Arial"/>
              <a:cs typeface="Arial"/>
              <a:sym typeface="Arial"/>
            </a:endParaRPr>
          </a:p>
        </p:txBody>
      </p:sp>
      <p:sp>
        <p:nvSpPr>
          <p:cNvPr id="373" name="Shape 373"/>
          <p:cNvSpPr>
            <a:spLocks noGrp="1" noRot="1" noChangeAspect="1"/>
          </p:cNvSpPr>
          <p:nvPr>
            <p:ph type="sldImg" idx="2"/>
          </p:nvPr>
        </p:nvSpPr>
        <p:spPr>
          <a:xfrm>
            <a:off x="433388" y="708025"/>
            <a:ext cx="6299200" cy="35433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74" name="Shape 374"/>
          <p:cNvSpPr txBox="1">
            <a:spLocks noGrp="1"/>
          </p:cNvSpPr>
          <p:nvPr>
            <p:ph type="body" idx="1"/>
          </p:nvPr>
        </p:nvSpPr>
        <p:spPr>
          <a:xfrm>
            <a:off x="715644" y="4488418"/>
            <a:ext cx="5734896" cy="4252779"/>
          </a:xfrm>
          <a:prstGeom prst="rect">
            <a:avLst/>
          </a:prstGeom>
          <a:noFill/>
          <a:ln>
            <a:noFill/>
          </a:ln>
        </p:spPr>
        <p:txBody>
          <a:bodyPr lIns="0" tIns="0" rIns="0" bIns="0" anchor="ctr" anchorCtr="0">
            <a:noAutofit/>
          </a:bodyPr>
          <a:lstStyle/>
          <a:p>
            <a:pPr marL="215148" marR="0" lvl="0" indent="-215148" algn="l" defTabSz="914400" rtl="0" eaLnBrk="1" fontAlgn="auto" latinLnBrk="0" hangingPunct="1">
              <a:lnSpc>
                <a:spcPct val="100000"/>
              </a:lnSpc>
              <a:spcBef>
                <a:spcPts val="0"/>
              </a:spcBef>
              <a:spcAft>
                <a:spcPts val="0"/>
              </a:spcAft>
              <a:buClrTx/>
              <a:buSzPct val="25000"/>
              <a:buFontTx/>
              <a:buNone/>
              <a:tabLst/>
              <a:defRPr/>
            </a:pPr>
            <a:r>
              <a:rPr lang="en-US" sz="2000" dirty="0"/>
              <a:t>The Code of Conduct will be gone through thoroughly the First Full Team Meeting with the team. </a:t>
            </a:r>
          </a:p>
          <a:p>
            <a:pPr marL="215148" indent="-215148">
              <a:buSzPct val="25000"/>
            </a:pPr>
            <a:endParaRPr lang="en-US" sz="2000" dirty="0">
              <a:latin typeface="Arial"/>
              <a:ea typeface="Arial"/>
              <a:cs typeface="Arial"/>
              <a:sym typeface="Arial"/>
            </a:endParaRPr>
          </a:p>
          <a:p>
            <a:pPr marL="215148" indent="-215148">
              <a:buSzPct val="25000"/>
            </a:pPr>
            <a:r>
              <a:rPr lang="en-US" sz="2000" dirty="0">
                <a:latin typeface="Arial"/>
                <a:ea typeface="Arial"/>
                <a:cs typeface="Arial"/>
                <a:sym typeface="Arial"/>
              </a:rPr>
              <a:t>Grades, attendance, Turkey Legs, Fundraiser/sponsorships, community service</a:t>
            </a:r>
          </a:p>
          <a:p>
            <a:pPr marL="215148" indent="-215148">
              <a:buSzPct val="25000"/>
            </a:pPr>
            <a:endParaRPr lang="en-US" sz="2000" dirty="0">
              <a:latin typeface="Arial"/>
              <a:ea typeface="Arial"/>
              <a:cs typeface="Arial"/>
              <a:sym typeface="Arial"/>
            </a:endParaRPr>
          </a:p>
        </p:txBody>
      </p:sp>
      <p:sp>
        <p:nvSpPr>
          <p:cNvPr id="375" name="Shape 375"/>
          <p:cNvSpPr txBox="1"/>
          <p:nvPr/>
        </p:nvSpPr>
        <p:spPr>
          <a:xfrm>
            <a:off x="4058567" y="8975221"/>
            <a:ext cx="3105997" cy="472889"/>
          </a:xfrm>
          <a:prstGeom prst="rect">
            <a:avLst/>
          </a:prstGeom>
          <a:noFill/>
          <a:ln>
            <a:noFill/>
          </a:ln>
        </p:spPr>
        <p:txBody>
          <a:bodyPr lIns="94767" tIns="47562" rIns="94767" bIns="47562" anchor="b" anchorCtr="0">
            <a:noAutofit/>
          </a:bodyPr>
          <a:lstStyle/>
          <a:p>
            <a:pPr algn="r">
              <a:buClr>
                <a:srgbClr val="FFFFFF"/>
              </a:buClr>
              <a:buSzPct val="25000"/>
            </a:pPr>
            <a:fld id="{00000000-1234-1234-1234-123412341234}" type="slidenum">
              <a:rPr lang="en-US">
                <a:solidFill>
                  <a:srgbClr val="FFFFFF"/>
                </a:solidFill>
                <a:latin typeface="Arial"/>
                <a:ea typeface="Arial"/>
                <a:cs typeface="Arial"/>
                <a:sym typeface="Arial"/>
              </a:rPr>
              <a:pPr algn="r">
                <a:buClr>
                  <a:srgbClr val="FFFFFF"/>
                </a:buClr>
                <a:buSzPct val="25000"/>
              </a:pPr>
              <a:t>29</a:t>
            </a:fld>
            <a:endParaRPr lang="en-US">
              <a:solidFill>
                <a:srgbClr val="FFFFFF"/>
              </a:solidFill>
              <a:latin typeface="Arial"/>
              <a:ea typeface="Arial"/>
              <a:cs typeface="Arial"/>
              <a:sym typeface="Arial"/>
            </a:endParaRPr>
          </a:p>
        </p:txBody>
      </p:sp>
    </p:spTree>
    <p:extLst>
      <p:ext uri="{BB962C8B-B14F-4D97-AF65-F5344CB8AC3E}">
        <p14:creationId xmlns:p14="http://schemas.microsoft.com/office/powerpoint/2010/main" val="37181169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Shape 390"/>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30</a:t>
            </a:fld>
            <a:endParaRPr lang="en-US" sz="1400">
              <a:solidFill>
                <a:srgbClr val="000000"/>
              </a:solidFill>
              <a:latin typeface="Arial"/>
              <a:ea typeface="Arial"/>
              <a:cs typeface="Arial"/>
              <a:sym typeface="Arial"/>
            </a:endParaRPr>
          </a:p>
        </p:txBody>
      </p:sp>
      <p:sp>
        <p:nvSpPr>
          <p:cNvPr id="391" name="Shape 391"/>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92" name="Shape 392"/>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sz="1800"/>
          </a:p>
        </p:txBody>
      </p:sp>
    </p:spTree>
    <p:extLst>
      <p:ext uri="{BB962C8B-B14F-4D97-AF65-F5344CB8AC3E}">
        <p14:creationId xmlns:p14="http://schemas.microsoft.com/office/powerpoint/2010/main" val="1196374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31</a:t>
            </a:fld>
            <a:endParaRPr lang="en-US" dirty="0"/>
          </a:p>
        </p:txBody>
      </p:sp>
    </p:spTree>
    <p:extLst>
      <p:ext uri="{BB962C8B-B14F-4D97-AF65-F5344CB8AC3E}">
        <p14:creationId xmlns:p14="http://schemas.microsoft.com/office/powerpoint/2010/main" val="4287535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32</a:t>
            </a:fld>
            <a:endParaRPr lang="en-US" sz="1400">
              <a:solidFill>
                <a:srgbClr val="000000"/>
              </a:solidFill>
              <a:latin typeface="Arial"/>
              <a:ea typeface="Arial"/>
              <a:cs typeface="Arial"/>
              <a:sym typeface="Arial"/>
            </a:endParaRPr>
          </a:p>
        </p:txBody>
      </p:sp>
      <p:sp>
        <p:nvSpPr>
          <p:cNvPr id="384" name="Shape 384"/>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85" name="Shape 385"/>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a:t>With our Michigan Registration we are allowed to attend 2 district competitions. There may be a chance to get a third district competition. This is done by a lottery conference call with team leaders. We may not know till the last minute. We will post the competition weekend that we will be attempting to attend. The Third District Competition will be mandatory for the competition team (Pits, Drive Team, etc.) to attend but not the full team.</a:t>
            </a:r>
          </a:p>
          <a:p>
            <a:pPr>
              <a:buSzPct val="25000"/>
            </a:pPr>
            <a:endParaRPr sz="1800"/>
          </a:p>
          <a:p>
            <a:pPr>
              <a:buSzPct val="25000"/>
            </a:pPr>
            <a:r>
              <a:rPr lang="en-US" sz="1800"/>
              <a:t>Only 64 teams can qualify for the Michigan State Championships. There are currently approximately 200 teams in Michigan. In order to automatically qualify for the event a team must win a District Chairman's Award. The other teams will be determined by a point system found on the First In Michigan Website. Last year’s Point System is up for viewing on http://firstinmichigan.com/</a:t>
            </a:r>
          </a:p>
        </p:txBody>
      </p:sp>
    </p:spTree>
    <p:extLst>
      <p:ext uri="{BB962C8B-B14F-4D97-AF65-F5344CB8AC3E}">
        <p14:creationId xmlns:p14="http://schemas.microsoft.com/office/powerpoint/2010/main" val="3589150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33</a:t>
            </a:fld>
            <a:endParaRPr lang="en-US" dirty="0"/>
          </a:p>
        </p:txBody>
      </p:sp>
    </p:spTree>
    <p:extLst>
      <p:ext uri="{BB962C8B-B14F-4D97-AF65-F5344CB8AC3E}">
        <p14:creationId xmlns:p14="http://schemas.microsoft.com/office/powerpoint/2010/main" val="29703020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latin typeface="Comic Sans MS" panose="030F0702030302020204" pitchFamily="66" charset="0"/>
              </a:rPr>
              <a:t>OK – yeah. We did NOT spend all of the travel costs last year and probably will not this year…</a:t>
            </a:r>
          </a:p>
          <a:p>
            <a:endParaRPr dirty="0"/>
          </a:p>
        </p:txBody>
      </p:sp>
      <p:sp>
        <p:nvSpPr>
          <p:cNvPr id="348" name="Shape 348"/>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96205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a:p>
        </p:txBody>
      </p:sp>
      <p:sp>
        <p:nvSpPr>
          <p:cNvPr id="354" name="Shape 354"/>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6182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36</a:t>
            </a:fld>
            <a:endParaRPr lang="en-US" sz="1400">
              <a:solidFill>
                <a:srgbClr val="000000"/>
              </a:solidFill>
              <a:latin typeface="Arial"/>
              <a:ea typeface="Arial"/>
              <a:cs typeface="Arial"/>
              <a:sym typeface="Arial"/>
            </a:endParaRPr>
          </a:p>
        </p:txBody>
      </p:sp>
      <p:sp>
        <p:nvSpPr>
          <p:cNvPr id="273" name="Shape 273"/>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274" name="Shape 274"/>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lang="en-US" sz="1800" dirty="0"/>
          </a:p>
        </p:txBody>
      </p:sp>
    </p:spTree>
    <p:extLst>
      <p:ext uri="{BB962C8B-B14F-4D97-AF65-F5344CB8AC3E}">
        <p14:creationId xmlns:p14="http://schemas.microsoft.com/office/powerpoint/2010/main" val="21682871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Shape 282"/>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a:p>
        </p:txBody>
      </p:sp>
      <p:sp>
        <p:nvSpPr>
          <p:cNvPr id="283" name="Shape 283"/>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93463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38</a:t>
            </a:fld>
            <a:endParaRPr lang="en-US" sz="1400">
              <a:solidFill>
                <a:srgbClr val="000000"/>
              </a:solidFill>
              <a:latin typeface="Arial"/>
              <a:ea typeface="Arial"/>
              <a:cs typeface="Arial"/>
              <a:sym typeface="Arial"/>
            </a:endParaRPr>
          </a:p>
        </p:txBody>
      </p:sp>
      <p:sp>
        <p:nvSpPr>
          <p:cNvPr id="290" name="Shape 290"/>
          <p:cNvSpPr>
            <a:spLocks noGrp="1" noRot="1" noChangeAspect="1"/>
          </p:cNvSpPr>
          <p:nvPr>
            <p:ph type="sldImg" idx="2"/>
          </p:nvPr>
        </p:nvSpPr>
        <p:spPr>
          <a:xfrm>
            <a:off x="431800" y="717550"/>
            <a:ext cx="6299200" cy="35433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291" name="Shape 291"/>
          <p:cNvSpPr txBox="1">
            <a:spLocks noGrp="1"/>
          </p:cNvSpPr>
          <p:nvPr>
            <p:ph type="body" idx="1"/>
          </p:nvPr>
        </p:nvSpPr>
        <p:spPr>
          <a:xfrm>
            <a:off x="715645" y="4488418"/>
            <a:ext cx="5733273" cy="4164011"/>
          </a:xfrm>
          <a:prstGeom prst="rect">
            <a:avLst/>
          </a:prstGeom>
          <a:noFill/>
          <a:ln>
            <a:noFill/>
          </a:ln>
        </p:spPr>
        <p:txBody>
          <a:bodyPr lIns="0" tIns="0" rIns="0" bIns="0" anchor="ctr" anchorCtr="0">
            <a:noAutofit/>
          </a:bodyPr>
          <a:lstStyle/>
          <a:p>
            <a:pPr>
              <a:buSzPct val="25000"/>
            </a:pPr>
            <a:endParaRPr lang="en-US" sz="1800" dirty="0"/>
          </a:p>
        </p:txBody>
      </p:sp>
    </p:spTree>
    <p:extLst>
      <p:ext uri="{BB962C8B-B14F-4D97-AF65-F5344CB8AC3E}">
        <p14:creationId xmlns:p14="http://schemas.microsoft.com/office/powerpoint/2010/main" val="2847781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39</a:t>
            </a:fld>
            <a:endParaRPr lang="en-US" sz="1400">
              <a:solidFill>
                <a:srgbClr val="000000"/>
              </a:solidFill>
              <a:latin typeface="Arial"/>
              <a:ea typeface="Arial"/>
              <a:cs typeface="Arial"/>
              <a:sym typeface="Arial"/>
            </a:endParaRPr>
          </a:p>
        </p:txBody>
      </p:sp>
      <p:sp>
        <p:nvSpPr>
          <p:cNvPr id="306" name="Shape 306"/>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07" name="Shape 307"/>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lang="en-US" sz="1800" dirty="0"/>
          </a:p>
        </p:txBody>
      </p:sp>
    </p:spTree>
    <p:extLst>
      <p:ext uri="{BB962C8B-B14F-4D97-AF65-F5344CB8AC3E}">
        <p14:creationId xmlns:p14="http://schemas.microsoft.com/office/powerpoint/2010/main" val="28754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pPr>
              <a:buSzPct val="25000"/>
            </a:pPr>
            <a:r>
              <a:rPr lang="en-US" sz="1200" dirty="0"/>
              <a:t>We will be working closely with the students to help with this. We are always looking for more ways to help the students with this. We are always balancing the line of having it be executed by the students and helping the students. More information</a:t>
            </a:r>
            <a:r>
              <a:rPr lang="en-US" sz="1200" baseline="0" dirty="0"/>
              <a:t> will be shared with the students as we get into September, and first-year students are usually paired with an older student. </a:t>
            </a:r>
            <a:endParaRPr lang="en-US" sz="1200" dirty="0"/>
          </a:p>
          <a:p>
            <a:pPr>
              <a:buSzPct val="25000"/>
            </a:pPr>
            <a:endParaRPr lang="en-US" sz="1200" dirty="0"/>
          </a:p>
          <a:p>
            <a:pPr>
              <a:buSzPct val="25000"/>
            </a:pPr>
            <a:r>
              <a:rPr lang="en-US" sz="1200" dirty="0"/>
              <a:t>Although we prefer Partnerships – AKA sponsorships, alternatives are accepted.</a:t>
            </a:r>
          </a:p>
          <a:p>
            <a:pPr>
              <a:buSzPct val="25000"/>
            </a:pPr>
            <a:endParaRPr lang="en-US" sz="1200" dirty="0"/>
          </a:p>
          <a:p>
            <a:pPr>
              <a:buSzPct val="25000"/>
            </a:pPr>
            <a:r>
              <a:rPr lang="en-US" sz="1200" dirty="0"/>
              <a:t>Fundraisers can be as simple as a can drive to organizing a team wide fundraiser such as a haunted barn. Students may also choose to obtain a sponsorship.</a:t>
            </a:r>
          </a:p>
          <a:p>
            <a:pPr>
              <a:buSzPct val="25000"/>
            </a:pPr>
            <a:endParaRPr lang="en-US" sz="1200" dirty="0"/>
          </a:p>
          <a:p>
            <a:pPr>
              <a:buSzPct val="25000"/>
            </a:pPr>
            <a:r>
              <a:rPr lang="en-US" sz="1200" dirty="0"/>
              <a:t>It is important that all financial responsibilities are handled before </a:t>
            </a:r>
            <a:r>
              <a:rPr lang="en-US" sz="1200" dirty="0" err="1"/>
              <a:t>xmas</a:t>
            </a:r>
            <a:r>
              <a:rPr lang="en-US" sz="1200" dirty="0"/>
              <a:t> break. This allows for the team to focus solely on the robot building experience. We strongly encourage everyone to be proactive on any issues that come up about the financial obligations to the team. If there is a problem with these fees getting in on team, Please see someone on the advisory board in advance to insure everything gets taken care of.</a:t>
            </a:r>
          </a:p>
          <a:p>
            <a:endParaRPr dirty="0"/>
          </a:p>
        </p:txBody>
      </p:sp>
      <p:sp>
        <p:nvSpPr>
          <p:cNvPr id="327" name="Shape 327"/>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6443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41</a:t>
            </a:fld>
            <a:endParaRPr lang="en-US" sz="1400">
              <a:solidFill>
                <a:srgbClr val="000000"/>
              </a:solidFill>
              <a:latin typeface="Arial"/>
              <a:ea typeface="Arial"/>
              <a:cs typeface="Arial"/>
              <a:sym typeface="Arial"/>
            </a:endParaRPr>
          </a:p>
        </p:txBody>
      </p:sp>
      <p:sp>
        <p:nvSpPr>
          <p:cNvPr id="320" name="Shape 320"/>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21" name="Shape 321"/>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sz="1800" dirty="0"/>
              <a:t>Most team members entering a STEM Field have a high probability of getting a scholarship. A majority of our students leave and enter STEM fields. Even putting FIRST on a College Scholarship Applications will help with scholarships acceptance. Visit the FIRST website in order to see what is available.</a:t>
            </a:r>
          </a:p>
          <a:p>
            <a:pPr>
              <a:buSzPct val="25000"/>
            </a:pPr>
            <a:endParaRPr sz="1800" dirty="0"/>
          </a:p>
        </p:txBody>
      </p:sp>
    </p:spTree>
    <p:extLst>
      <p:ext uri="{BB962C8B-B14F-4D97-AF65-F5344CB8AC3E}">
        <p14:creationId xmlns:p14="http://schemas.microsoft.com/office/powerpoint/2010/main" val="2717668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42</a:t>
            </a:fld>
            <a:endParaRPr lang="en-US" sz="1400">
              <a:solidFill>
                <a:srgbClr val="000000"/>
              </a:solidFill>
              <a:latin typeface="Arial"/>
              <a:ea typeface="Arial"/>
              <a:cs typeface="Arial"/>
              <a:sym typeface="Arial"/>
            </a:endParaRPr>
          </a:p>
        </p:txBody>
      </p:sp>
      <p:sp>
        <p:nvSpPr>
          <p:cNvPr id="334" name="Shape 334"/>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35" name="Shape 335"/>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sz="1800"/>
          </a:p>
        </p:txBody>
      </p:sp>
    </p:spTree>
    <p:extLst>
      <p:ext uri="{BB962C8B-B14F-4D97-AF65-F5344CB8AC3E}">
        <p14:creationId xmlns:p14="http://schemas.microsoft.com/office/powerpoint/2010/main" val="26876122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43</a:t>
            </a:fld>
            <a:endParaRPr lang="en-US" sz="1400">
              <a:solidFill>
                <a:srgbClr val="000000"/>
              </a:solidFill>
              <a:latin typeface="Arial"/>
              <a:ea typeface="Arial"/>
              <a:cs typeface="Arial"/>
              <a:sym typeface="Arial"/>
            </a:endParaRPr>
          </a:p>
        </p:txBody>
      </p:sp>
      <p:sp>
        <p:nvSpPr>
          <p:cNvPr id="341" name="Shape 341"/>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42" name="Shape 342"/>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lang="en-US" sz="1800" dirty="0"/>
          </a:p>
        </p:txBody>
      </p:sp>
    </p:spTree>
    <p:extLst>
      <p:ext uri="{BB962C8B-B14F-4D97-AF65-F5344CB8AC3E}">
        <p14:creationId xmlns:p14="http://schemas.microsoft.com/office/powerpoint/2010/main" val="41145536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44</a:t>
            </a:fld>
            <a:endParaRPr lang="en-US" dirty="0"/>
          </a:p>
        </p:txBody>
      </p:sp>
    </p:spTree>
    <p:extLst>
      <p:ext uri="{BB962C8B-B14F-4D97-AF65-F5344CB8AC3E}">
        <p14:creationId xmlns:p14="http://schemas.microsoft.com/office/powerpoint/2010/main" val="39507406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45</a:t>
            </a:fld>
            <a:endParaRPr lang="en-US" dirty="0"/>
          </a:p>
        </p:txBody>
      </p:sp>
    </p:spTree>
    <p:extLst>
      <p:ext uri="{BB962C8B-B14F-4D97-AF65-F5344CB8AC3E}">
        <p14:creationId xmlns:p14="http://schemas.microsoft.com/office/powerpoint/2010/main" val="3727732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46</a:t>
            </a:fld>
            <a:endParaRPr lang="en-US" sz="1400">
              <a:solidFill>
                <a:srgbClr val="000000"/>
              </a:solidFill>
              <a:latin typeface="Arial"/>
              <a:ea typeface="Arial"/>
              <a:cs typeface="Arial"/>
              <a:sym typeface="Arial"/>
            </a:endParaRPr>
          </a:p>
        </p:txBody>
      </p:sp>
      <p:sp>
        <p:nvSpPr>
          <p:cNvPr id="299" name="Shape 299"/>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00" name="Shape 300"/>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lang="en-US" sz="1800" dirty="0"/>
          </a:p>
        </p:txBody>
      </p:sp>
    </p:spTree>
    <p:extLst>
      <p:ext uri="{BB962C8B-B14F-4D97-AF65-F5344CB8AC3E}">
        <p14:creationId xmlns:p14="http://schemas.microsoft.com/office/powerpoint/2010/main" val="9371476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47</a:t>
            </a:fld>
            <a:endParaRPr lang="en-US" sz="1400">
              <a:solidFill>
                <a:srgbClr val="000000"/>
              </a:solidFill>
              <a:latin typeface="Arial"/>
              <a:ea typeface="Arial"/>
              <a:cs typeface="Arial"/>
              <a:sym typeface="Arial"/>
            </a:endParaRPr>
          </a:p>
        </p:txBody>
      </p:sp>
      <p:sp>
        <p:nvSpPr>
          <p:cNvPr id="299" name="Shape 299"/>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300" name="Shape 300"/>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dirty="0"/>
              <a:t>Thank you Joe for agreeing to help be sure we have oversite</a:t>
            </a:r>
            <a:r>
              <a:rPr lang="en-US" sz="1800" baseline="0" dirty="0"/>
              <a:t> every weekend…</a:t>
            </a:r>
          </a:p>
          <a:p>
            <a:pPr>
              <a:buSzPct val="25000"/>
            </a:pPr>
            <a:r>
              <a:rPr lang="en-US" sz="1800" dirty="0"/>
              <a:t>Typically at least 4 at each pad, one of which will be an adult, one</a:t>
            </a:r>
            <a:r>
              <a:rPr lang="en-US" sz="1800" baseline="0" dirty="0"/>
              <a:t> or more capable of load/unload, and one or more experienced</a:t>
            </a:r>
            <a:endParaRPr lang="en-US" sz="1800" dirty="0"/>
          </a:p>
        </p:txBody>
      </p:sp>
    </p:spTree>
    <p:extLst>
      <p:ext uri="{BB962C8B-B14F-4D97-AF65-F5344CB8AC3E}">
        <p14:creationId xmlns:p14="http://schemas.microsoft.com/office/powerpoint/2010/main" val="12788586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48</a:t>
            </a:fld>
            <a:endParaRPr lang="en-US" dirty="0"/>
          </a:p>
        </p:txBody>
      </p:sp>
    </p:spTree>
    <p:extLst>
      <p:ext uri="{BB962C8B-B14F-4D97-AF65-F5344CB8AC3E}">
        <p14:creationId xmlns:p14="http://schemas.microsoft.com/office/powerpoint/2010/main" val="30307158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49</a:t>
            </a:fld>
            <a:endParaRPr lang="en-US" dirty="0"/>
          </a:p>
        </p:txBody>
      </p:sp>
    </p:spTree>
    <p:extLst>
      <p:ext uri="{BB962C8B-B14F-4D97-AF65-F5344CB8AC3E}">
        <p14:creationId xmlns:p14="http://schemas.microsoft.com/office/powerpoint/2010/main" val="12354282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Shape 450"/>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dirty="0"/>
          </a:p>
        </p:txBody>
      </p:sp>
      <p:sp>
        <p:nvSpPr>
          <p:cNvPr id="451" name="Shape 451"/>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32416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Shape 460"/>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dirty="0"/>
          </a:p>
        </p:txBody>
      </p:sp>
      <p:sp>
        <p:nvSpPr>
          <p:cNvPr id="461" name="Shape 461"/>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85125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52</a:t>
            </a:fld>
            <a:endParaRPr lang="en-US" dirty="0"/>
          </a:p>
        </p:txBody>
      </p:sp>
    </p:spTree>
    <p:extLst>
      <p:ext uri="{BB962C8B-B14F-4D97-AF65-F5344CB8AC3E}">
        <p14:creationId xmlns:p14="http://schemas.microsoft.com/office/powerpoint/2010/main" val="11960631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53</a:t>
            </a:fld>
            <a:endParaRPr lang="en-US" dirty="0"/>
          </a:p>
        </p:txBody>
      </p:sp>
    </p:spTree>
    <p:extLst>
      <p:ext uri="{BB962C8B-B14F-4D97-AF65-F5344CB8AC3E}">
        <p14:creationId xmlns:p14="http://schemas.microsoft.com/office/powerpoint/2010/main" val="20490941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54</a:t>
            </a:fld>
            <a:endParaRPr lang="en-US" dirty="0"/>
          </a:p>
        </p:txBody>
      </p:sp>
    </p:spTree>
    <p:extLst>
      <p:ext uri="{BB962C8B-B14F-4D97-AF65-F5344CB8AC3E}">
        <p14:creationId xmlns:p14="http://schemas.microsoft.com/office/powerpoint/2010/main" val="10330013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Shape 466"/>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dirty="0"/>
          </a:p>
        </p:txBody>
      </p:sp>
      <p:sp>
        <p:nvSpPr>
          <p:cNvPr id="467" name="Shape 467"/>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86483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56</a:t>
            </a:fld>
            <a:endParaRPr lang="en-US" dirty="0"/>
          </a:p>
        </p:txBody>
      </p:sp>
    </p:spTree>
    <p:extLst>
      <p:ext uri="{BB962C8B-B14F-4D97-AF65-F5344CB8AC3E}">
        <p14:creationId xmlns:p14="http://schemas.microsoft.com/office/powerpoint/2010/main" val="42561214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57</a:t>
            </a:fld>
            <a:endParaRPr lang="en-US" dirty="0"/>
          </a:p>
        </p:txBody>
      </p:sp>
    </p:spTree>
    <p:extLst>
      <p:ext uri="{BB962C8B-B14F-4D97-AF65-F5344CB8AC3E}">
        <p14:creationId xmlns:p14="http://schemas.microsoft.com/office/powerpoint/2010/main" val="21314975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dirty="0"/>
          </a:p>
        </p:txBody>
      </p:sp>
      <p:sp>
        <p:nvSpPr>
          <p:cNvPr id="473" name="Shape 473"/>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70089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59</a:t>
            </a:fld>
            <a:endParaRPr lang="en-US" dirty="0"/>
          </a:p>
        </p:txBody>
      </p:sp>
    </p:spTree>
    <p:extLst>
      <p:ext uri="{BB962C8B-B14F-4D97-AF65-F5344CB8AC3E}">
        <p14:creationId xmlns:p14="http://schemas.microsoft.com/office/powerpoint/2010/main" val="1239936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Shape 478"/>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60</a:t>
            </a:fld>
            <a:endParaRPr lang="en-US" sz="1400" dirty="0">
              <a:solidFill>
                <a:srgbClr val="000000"/>
              </a:solidFill>
              <a:latin typeface="Arial"/>
              <a:ea typeface="Arial"/>
              <a:cs typeface="Arial"/>
              <a:sym typeface="Arial"/>
            </a:endParaRPr>
          </a:p>
        </p:txBody>
      </p:sp>
      <p:sp>
        <p:nvSpPr>
          <p:cNvPr id="479" name="Shape 479"/>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480" name="Shape 480"/>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r>
              <a:rPr lang="en-US" sz="1800" dirty="0"/>
              <a:t>Team Mission: Our mission is to inspire young people to be science and technology </a:t>
            </a:r>
            <a:r>
              <a:rPr lang="en-US" sz="1800" b="1" dirty="0"/>
              <a:t>leaders</a:t>
            </a:r>
            <a:r>
              <a:rPr lang="en-US" sz="1800" dirty="0"/>
              <a:t>, by engaging them in exciting mentor-based programs that build Science, Technology, Engineering and Mathematics skills that inspire innovation, and that foster well rounded life capabilities including self-confidence, communication, and </a:t>
            </a:r>
            <a:r>
              <a:rPr lang="en-US" sz="1800" b="1" dirty="0"/>
              <a:t>leadership</a:t>
            </a:r>
            <a:r>
              <a:rPr lang="en-US" sz="1800" dirty="0"/>
              <a:t>.</a:t>
            </a:r>
          </a:p>
        </p:txBody>
      </p:sp>
    </p:spTree>
    <p:extLst>
      <p:ext uri="{BB962C8B-B14F-4D97-AF65-F5344CB8AC3E}">
        <p14:creationId xmlns:p14="http://schemas.microsoft.com/office/powerpoint/2010/main" val="37292942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Shape 485"/>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61</a:t>
            </a:fld>
            <a:endParaRPr lang="en-US" sz="1400" dirty="0">
              <a:solidFill>
                <a:srgbClr val="000000"/>
              </a:solidFill>
              <a:latin typeface="Arial"/>
              <a:ea typeface="Arial"/>
              <a:cs typeface="Arial"/>
              <a:sym typeface="Arial"/>
            </a:endParaRPr>
          </a:p>
        </p:txBody>
      </p:sp>
      <p:sp>
        <p:nvSpPr>
          <p:cNvPr id="486" name="Shape 486"/>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487" name="Shape 487"/>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pPr>
              <a:buSzPct val="25000"/>
            </a:pPr>
            <a:endParaRPr lang="en-US" sz="1800" dirty="0"/>
          </a:p>
          <a:p>
            <a:pPr>
              <a:buSzPct val="25000"/>
            </a:pPr>
            <a:endParaRPr lang="en-US" sz="1800" dirty="0"/>
          </a:p>
          <a:p>
            <a:pPr>
              <a:buSzPct val="25000"/>
            </a:pPr>
            <a:r>
              <a:rPr lang="en-US" sz="1800" dirty="0"/>
              <a:t>Contact information: We will sending all communications via email and not sending notes home with the students. Anything sent home with your student will require some sort of signature.</a:t>
            </a:r>
          </a:p>
          <a:p>
            <a:pPr>
              <a:buSzPct val="25000"/>
            </a:pPr>
            <a:r>
              <a:rPr lang="en-US" sz="1800" dirty="0"/>
              <a:t>Student Medical Form: This is required in order for us to have information while we are at an event, fundraiser, etc. We will also have medical forms available for medications to be given at events, etc.</a:t>
            </a:r>
          </a:p>
          <a:p>
            <a:pPr>
              <a:buSzPct val="25000"/>
            </a:pPr>
            <a:r>
              <a:rPr lang="en-US" sz="1800" dirty="0"/>
              <a:t>The school has a Driver Waiver Form that must be filled out in order to transport students for the team.</a:t>
            </a:r>
          </a:p>
          <a:p>
            <a:pPr>
              <a:buSzPct val="25000"/>
            </a:pPr>
            <a:r>
              <a:rPr lang="en-US" sz="1800" dirty="0"/>
              <a:t>If you come across any community service ideas, please sign up what it is. We are also looking for people to organize some of these events.</a:t>
            </a:r>
          </a:p>
          <a:p>
            <a:pPr>
              <a:buSzPct val="25000"/>
            </a:pPr>
            <a:r>
              <a:rPr lang="en-US" sz="1800" dirty="0"/>
              <a:t>Please take a moment to sign up for Turkey legs before you leave. Each Team member is required to fulfill 8 Turkey leg shifts.</a:t>
            </a:r>
          </a:p>
          <a:p>
            <a:pPr>
              <a:buSzPct val="25000"/>
            </a:pPr>
            <a:endParaRPr sz="1800" dirty="0"/>
          </a:p>
        </p:txBody>
      </p:sp>
    </p:spTree>
    <p:extLst>
      <p:ext uri="{BB962C8B-B14F-4D97-AF65-F5344CB8AC3E}">
        <p14:creationId xmlns:p14="http://schemas.microsoft.com/office/powerpoint/2010/main" val="16443623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62</a:t>
            </a:fld>
            <a:endParaRPr lang="en-US" dirty="0"/>
          </a:p>
        </p:txBody>
      </p:sp>
    </p:spTree>
    <p:extLst>
      <p:ext uri="{BB962C8B-B14F-4D97-AF65-F5344CB8AC3E}">
        <p14:creationId xmlns:p14="http://schemas.microsoft.com/office/powerpoint/2010/main" val="35195644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63</a:t>
            </a:fld>
            <a:endParaRPr lang="en-US" dirty="0"/>
          </a:p>
        </p:txBody>
      </p:sp>
    </p:spTree>
    <p:extLst>
      <p:ext uri="{BB962C8B-B14F-4D97-AF65-F5344CB8AC3E}">
        <p14:creationId xmlns:p14="http://schemas.microsoft.com/office/powerpoint/2010/main" val="39746255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64</a:t>
            </a:fld>
            <a:endParaRPr lang="en-US" dirty="0"/>
          </a:p>
        </p:txBody>
      </p:sp>
    </p:spTree>
    <p:extLst>
      <p:ext uri="{BB962C8B-B14F-4D97-AF65-F5344CB8AC3E}">
        <p14:creationId xmlns:p14="http://schemas.microsoft.com/office/powerpoint/2010/main" val="2119864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65</a:t>
            </a:fld>
            <a:endParaRPr lang="en-US" dirty="0"/>
          </a:p>
        </p:txBody>
      </p:sp>
    </p:spTree>
    <p:extLst>
      <p:ext uri="{BB962C8B-B14F-4D97-AF65-F5344CB8AC3E}">
        <p14:creationId xmlns:p14="http://schemas.microsoft.com/office/powerpoint/2010/main" val="2686901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66</a:t>
            </a:fld>
            <a:endParaRPr lang="en-US" dirty="0"/>
          </a:p>
        </p:txBody>
      </p:sp>
    </p:spTree>
    <p:extLst>
      <p:ext uri="{BB962C8B-B14F-4D97-AF65-F5344CB8AC3E}">
        <p14:creationId xmlns:p14="http://schemas.microsoft.com/office/powerpoint/2010/main" val="1082004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67</a:t>
            </a:fld>
            <a:endParaRPr lang="en-US" dirty="0"/>
          </a:p>
        </p:txBody>
      </p:sp>
    </p:spTree>
    <p:extLst>
      <p:ext uri="{BB962C8B-B14F-4D97-AF65-F5344CB8AC3E}">
        <p14:creationId xmlns:p14="http://schemas.microsoft.com/office/powerpoint/2010/main" val="28785585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Shape 397"/>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a:p>
        </p:txBody>
      </p:sp>
      <p:sp>
        <p:nvSpPr>
          <p:cNvPr id="398" name="Shape 398"/>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68839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Shape 403"/>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69</a:t>
            </a:fld>
            <a:endParaRPr lang="en-US" sz="1400">
              <a:solidFill>
                <a:srgbClr val="000000"/>
              </a:solidFill>
              <a:latin typeface="Arial"/>
              <a:ea typeface="Arial"/>
              <a:cs typeface="Arial"/>
              <a:sym typeface="Arial"/>
            </a:endParaRPr>
          </a:p>
        </p:txBody>
      </p:sp>
      <p:sp>
        <p:nvSpPr>
          <p:cNvPr id="404" name="Shape 404"/>
          <p:cNvSpPr>
            <a:spLocks noGrp="1" noRot="1" noChangeAspect="1"/>
          </p:cNvSpPr>
          <p:nvPr>
            <p:ph type="sldImg" idx="2"/>
          </p:nvPr>
        </p:nvSpPr>
        <p:spPr>
          <a:xfrm>
            <a:off x="431800" y="717550"/>
            <a:ext cx="6299200" cy="35433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405" name="Shape 405"/>
          <p:cNvSpPr txBox="1">
            <a:spLocks noGrp="1"/>
          </p:cNvSpPr>
          <p:nvPr>
            <p:ph type="body" idx="1"/>
          </p:nvPr>
        </p:nvSpPr>
        <p:spPr>
          <a:xfrm>
            <a:off x="715645" y="4488418"/>
            <a:ext cx="5733273" cy="4164011"/>
          </a:xfrm>
          <a:prstGeom prst="rect">
            <a:avLst/>
          </a:prstGeom>
          <a:noFill/>
          <a:ln>
            <a:noFill/>
          </a:ln>
        </p:spPr>
        <p:txBody>
          <a:bodyPr lIns="0" tIns="0" rIns="0" bIns="0" anchor="ctr" anchorCtr="0">
            <a:noAutofit/>
          </a:bodyPr>
          <a:lstStyle/>
          <a:p>
            <a:pPr>
              <a:buSzPct val="25000"/>
            </a:pPr>
            <a:r>
              <a:rPr lang="en-US" sz="1800" dirty="0"/>
              <a:t>Gather my </a:t>
            </a:r>
            <a:r>
              <a:rPr lang="en-US" sz="1800" dirty="0" err="1"/>
              <a:t>thoguhts</a:t>
            </a:r>
            <a:r>
              <a:rPr lang="en-US" sz="1800" dirty="0"/>
              <a:t> on changing the “makeup” of VEX, it’s now “JV”…</a:t>
            </a:r>
          </a:p>
        </p:txBody>
      </p:sp>
    </p:spTree>
    <p:extLst>
      <p:ext uri="{BB962C8B-B14F-4D97-AF65-F5344CB8AC3E}">
        <p14:creationId xmlns:p14="http://schemas.microsoft.com/office/powerpoint/2010/main" val="27955733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70</a:t>
            </a:fld>
            <a:endParaRPr lang="en-US" dirty="0"/>
          </a:p>
        </p:txBody>
      </p:sp>
    </p:spTree>
    <p:extLst>
      <p:ext uri="{BB962C8B-B14F-4D97-AF65-F5344CB8AC3E}">
        <p14:creationId xmlns:p14="http://schemas.microsoft.com/office/powerpoint/2010/main" val="31130760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71</a:t>
            </a:fld>
            <a:endParaRPr lang="en-US" dirty="0"/>
          </a:p>
        </p:txBody>
      </p:sp>
    </p:spTree>
    <p:extLst>
      <p:ext uri="{BB962C8B-B14F-4D97-AF65-F5344CB8AC3E}">
        <p14:creationId xmlns:p14="http://schemas.microsoft.com/office/powerpoint/2010/main" val="368521485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Shape 411"/>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a:p>
        </p:txBody>
      </p:sp>
      <p:sp>
        <p:nvSpPr>
          <p:cNvPr id="412" name="Shape 412"/>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64772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ea typeface="Arial"/>
                <a:cs typeface="Arial"/>
                <a:sym typeface="Arial"/>
              </a:rPr>
              <a:t>Build Sessions are done this way in order for students to use this time for studies, tests, and have some flexibility in their schedule. We will also have scheduled study time after school as well in order for students to keep up with their school work. It is important that students utilize this time. Though meetings are scheduled to end at 9, this is not always possible. We must remember that we are working very hard to meet this deadline and not every meeting cleanup will go as smoothly as we would like. We strive to get out of there by 9pm but we do realize that there are situations where a meeting may run passed 9pm. We would like to bring this up now so that parents may plan accordingly. According to the clock in the shop, we had one meeting go to 9:15 last year but most meetings were never more than about 5 minutes past 9. We will continue to work hard to get out at 9. We also need to get home to our families and will be trying to get home as well.</a:t>
            </a:r>
          </a:p>
          <a:p>
            <a:endParaRPr dirty="0"/>
          </a:p>
        </p:txBody>
      </p:sp>
      <p:sp>
        <p:nvSpPr>
          <p:cNvPr id="425" name="Shape 425"/>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552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txBox="1"/>
          <p:nvPr/>
        </p:nvSpPr>
        <p:spPr>
          <a:xfrm>
            <a:off x="4055322" y="8978449"/>
            <a:ext cx="3105997" cy="469660"/>
          </a:xfrm>
          <a:prstGeom prst="rect">
            <a:avLst/>
          </a:prstGeom>
          <a:noFill/>
          <a:ln>
            <a:noFill/>
          </a:ln>
        </p:spPr>
        <p:txBody>
          <a:bodyPr lIns="0" tIns="0" rIns="0" bIns="0" anchor="b" anchorCtr="0">
            <a:noAutofit/>
          </a:bodyPr>
          <a:lstStyle/>
          <a:p>
            <a:pPr algn="r">
              <a:lnSpc>
                <a:spcPct val="93000"/>
              </a:lnSpc>
              <a:buClr>
                <a:srgbClr val="000000"/>
              </a:buClr>
              <a:buSzPct val="25000"/>
            </a:pPr>
            <a:fld id="{00000000-1234-1234-1234-123412341234}" type="slidenum">
              <a:rPr lang="en-US" sz="1400">
                <a:solidFill>
                  <a:srgbClr val="000000"/>
                </a:solidFill>
                <a:latin typeface="Arial"/>
                <a:ea typeface="Arial"/>
                <a:cs typeface="Arial"/>
                <a:sym typeface="Arial"/>
              </a:rPr>
              <a:pPr algn="r">
                <a:lnSpc>
                  <a:spcPct val="93000"/>
                </a:lnSpc>
                <a:buClr>
                  <a:srgbClr val="000000"/>
                </a:buClr>
                <a:buSzPct val="25000"/>
              </a:pPr>
              <a:t>74</a:t>
            </a:fld>
            <a:endParaRPr lang="en-US" sz="1400">
              <a:solidFill>
                <a:srgbClr val="000000"/>
              </a:solidFill>
              <a:latin typeface="Arial"/>
              <a:ea typeface="Arial"/>
              <a:cs typeface="Arial"/>
              <a:sym typeface="Arial"/>
            </a:endParaRPr>
          </a:p>
        </p:txBody>
      </p:sp>
      <p:sp>
        <p:nvSpPr>
          <p:cNvPr id="431" name="Shape 431"/>
          <p:cNvSpPr>
            <a:spLocks noGrp="1" noRot="1" noChangeAspect="1"/>
          </p:cNvSpPr>
          <p:nvPr>
            <p:ph type="sldImg" idx="2"/>
          </p:nvPr>
        </p:nvSpPr>
        <p:spPr>
          <a:xfrm>
            <a:off x="223838" y="812800"/>
            <a:ext cx="7127875" cy="4010025"/>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a:headEnd type="none" w="med" len="med"/>
            <a:tailEnd type="none" w="med" len="med"/>
          </a:ln>
        </p:spPr>
      </p:sp>
      <p:sp>
        <p:nvSpPr>
          <p:cNvPr id="432" name="Shape 432"/>
          <p:cNvSpPr txBox="1">
            <a:spLocks noGrp="1"/>
          </p:cNvSpPr>
          <p:nvPr>
            <p:ph type="body" idx="1"/>
          </p:nvPr>
        </p:nvSpPr>
        <p:spPr>
          <a:xfrm>
            <a:off x="757837" y="5079127"/>
            <a:ext cx="6061073" cy="4811208"/>
          </a:xfrm>
          <a:prstGeom prst="rect">
            <a:avLst/>
          </a:prstGeom>
          <a:noFill/>
          <a:ln>
            <a:noFill/>
          </a:ln>
        </p:spPr>
        <p:txBody>
          <a:bodyPr lIns="0" tIns="0" rIns="0" bIns="0" anchor="ctr" anchorCtr="0">
            <a:noAutofit/>
          </a:bodyPr>
          <a:lstStyle/>
          <a:p>
            <a:r>
              <a:rPr lang="en-US" sz="1800" b="1" i="1" dirty="0" err="1">
                <a:solidFill>
                  <a:srgbClr val="3366FF"/>
                </a:solidFill>
                <a:latin typeface="Comic Sans MS" panose="030F0702030302020204" pitchFamily="66" charset="0"/>
              </a:rPr>
              <a:t>Tentitve</a:t>
            </a:r>
            <a:r>
              <a:rPr lang="en-US" sz="1800" b="1" i="1" dirty="0">
                <a:solidFill>
                  <a:srgbClr val="3366FF"/>
                </a:solidFill>
                <a:latin typeface="Comic Sans MS" panose="030F0702030302020204" pitchFamily="66" charset="0"/>
              </a:rPr>
              <a:t> dates April 11-14 for states. Does not fall during spring break</a:t>
            </a:r>
          </a:p>
          <a:p>
            <a:pPr>
              <a:buSzPct val="25000"/>
            </a:pPr>
            <a:endParaRPr lang="en-US" sz="1800" dirty="0"/>
          </a:p>
        </p:txBody>
      </p:sp>
    </p:spTree>
    <p:extLst>
      <p:ext uri="{BB962C8B-B14F-4D97-AF65-F5344CB8AC3E}">
        <p14:creationId xmlns:p14="http://schemas.microsoft.com/office/powerpoint/2010/main" val="31077537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endParaRPr dirty="0"/>
          </a:p>
        </p:txBody>
      </p:sp>
      <p:sp>
        <p:nvSpPr>
          <p:cNvPr id="438" name="Shape 438"/>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27605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Shape 444"/>
          <p:cNvSpPr txBox="1">
            <a:spLocks noGrp="1"/>
          </p:cNvSpPr>
          <p:nvPr>
            <p:ph type="body" idx="1"/>
          </p:nvPr>
        </p:nvSpPr>
        <p:spPr>
          <a:xfrm>
            <a:off x="715644" y="4488418"/>
            <a:ext cx="5730028" cy="4249551"/>
          </a:xfrm>
          <a:prstGeom prst="rect">
            <a:avLst/>
          </a:prstGeom>
        </p:spPr>
        <p:txBody>
          <a:bodyPr lIns="93162" tIns="93162" rIns="93162" bIns="93162" anchor="t" anchorCtr="0">
            <a:noAutofit/>
          </a:bodyPr>
          <a:lstStyle/>
          <a:p>
            <a:r>
              <a:rPr lang="en-US" b="1" i="1" dirty="0">
                <a:solidFill>
                  <a:srgbClr val="3366FF"/>
                </a:solidFill>
                <a:latin typeface="Comic Sans MS" panose="030F0702030302020204" pitchFamily="66" charset="0"/>
              </a:rPr>
              <a:t>since we were in the Middle of “hiring new management” we were unable To attend off season events this year.</a:t>
            </a:r>
          </a:p>
          <a:p>
            <a:endParaRPr dirty="0"/>
          </a:p>
        </p:txBody>
      </p:sp>
      <p:sp>
        <p:nvSpPr>
          <p:cNvPr id="445" name="Shape 445"/>
          <p:cNvSpPr>
            <a:spLocks noGrp="1" noRot="1" noChangeAspect="1"/>
          </p:cNvSpPr>
          <p:nvPr>
            <p:ph type="sldImg" idx="2"/>
          </p:nvPr>
        </p:nvSpPr>
        <p:spPr>
          <a:xfrm>
            <a:off x="433388" y="717550"/>
            <a:ext cx="6292850" cy="35401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5457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77</a:t>
            </a:fld>
            <a:endParaRPr lang="en-US" dirty="0"/>
          </a:p>
        </p:txBody>
      </p:sp>
    </p:spTree>
    <p:extLst>
      <p:ext uri="{BB962C8B-B14F-4D97-AF65-F5344CB8AC3E}">
        <p14:creationId xmlns:p14="http://schemas.microsoft.com/office/powerpoint/2010/main" val="13665005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4BDBD-75E4-4302-A388-F6C1BF5C23F3}" type="slidenum">
              <a:rPr lang="en-US" smtClean="0"/>
              <a:pPr/>
              <a:t>78</a:t>
            </a:fld>
            <a:endParaRPr lang="en-US" dirty="0"/>
          </a:p>
        </p:txBody>
      </p:sp>
    </p:spTree>
    <p:extLst>
      <p:ext uri="{BB962C8B-B14F-4D97-AF65-F5344CB8AC3E}">
        <p14:creationId xmlns:p14="http://schemas.microsoft.com/office/powerpoint/2010/main" val="25183415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44BDBD-75E4-4302-A388-F6C1BF5C23F3}" type="slidenum">
              <a:rPr lang="en-US" smtClean="0"/>
              <a:pPr/>
              <a:t>79</a:t>
            </a:fld>
            <a:endParaRPr lang="en-US" dirty="0"/>
          </a:p>
        </p:txBody>
      </p:sp>
    </p:spTree>
    <p:extLst>
      <p:ext uri="{BB962C8B-B14F-4D97-AF65-F5344CB8AC3E}">
        <p14:creationId xmlns:p14="http://schemas.microsoft.com/office/powerpoint/2010/main" val="2756182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fld id="{36AC15CB-EC9A-41FB-A002-D46DB861E1E2}" type="slidenum">
              <a:rPr lang="en-US" smtClean="0"/>
              <a:pPr/>
              <a:t>‹#›</a:t>
            </a:fld>
            <a:r>
              <a:rPr lang="en-US" dirty="0"/>
              <a:t> of ??</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l">
              <a:defRPr/>
            </a:lvl1pPr>
          </a:lstStyle>
          <a:p>
            <a:r>
              <a:rPr lang="en-US" dirty="0"/>
              <a:t>FRC 68 – Truck Town Thunder</a:t>
            </a:r>
          </a:p>
        </p:txBody>
      </p:sp>
    </p:spTree>
    <p:extLst>
      <p:ext uri="{BB962C8B-B14F-4D97-AF65-F5344CB8AC3E}">
        <p14:creationId xmlns:p14="http://schemas.microsoft.com/office/powerpoint/2010/main" val="4177639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195676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1944707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1718929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2104138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1978259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3217029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422863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1619731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1717119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ACD3E75-011E-43E5-983D-71887615BF51}" type="datetimeFigureOut">
              <a:rPr lang="en-US" smtClean="0"/>
              <a:pPr/>
              <a:t>7/31/17</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D650879-2E80-489D-859B-39DE1E1CB09C}" type="slidenum">
              <a:rPr lang="en-US" smtClean="0"/>
              <a:pPr/>
              <a:t>‹#›</a:t>
            </a:fld>
            <a:endParaRPr lang="en-US" dirty="0"/>
          </a:p>
        </p:txBody>
      </p:sp>
    </p:spTree>
    <p:extLst>
      <p:ext uri="{BB962C8B-B14F-4D97-AF65-F5344CB8AC3E}">
        <p14:creationId xmlns:p14="http://schemas.microsoft.com/office/powerpoint/2010/main" val="28500761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C000"/>
            </a:gs>
            <a:gs pos="90000">
              <a:srgbClr val="0070C0"/>
            </a:gs>
            <a:gs pos="100000">
              <a:srgbClr val="0070C0"/>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1417246" y="6356349"/>
            <a:ext cx="2743200" cy="365125"/>
          </a:xfrm>
          <a:prstGeom prst="rect">
            <a:avLst/>
          </a:prstGeom>
        </p:spPr>
        <p:txBody>
          <a:bodyPr/>
          <a:lstStyle/>
          <a:p>
            <a:fld id="{CACD3E75-011E-43E5-983D-71887615BF51}" type="datetimeFigureOut">
              <a:rPr lang="en-US" smtClean="0"/>
              <a:pPr/>
              <a:t>7/31/17</a:t>
            </a:fld>
            <a:endParaRPr lang="en-US" dirty="0"/>
          </a:p>
        </p:txBody>
      </p:sp>
      <p:sp>
        <p:nvSpPr>
          <p:cNvPr id="8" name="Footer Placeholder 4"/>
          <p:cNvSpPr>
            <a:spLocks noGrp="1"/>
          </p:cNvSpPr>
          <p:nvPr>
            <p:ph type="ftr" sz="quarter" idx="3"/>
          </p:nvPr>
        </p:nvSpPr>
        <p:spPr>
          <a:xfrm>
            <a:off x="5256690" y="6356350"/>
            <a:ext cx="1678619" cy="365125"/>
          </a:xfrm>
          <a:prstGeom prst="rect">
            <a:avLst/>
          </a:prstGeom>
        </p:spPr>
        <p:txBody>
          <a:bodyPr/>
          <a:lstStyle>
            <a:lvl1pPr algn="ctr">
              <a:defRPr/>
            </a:lvl1pPr>
          </a:lstStyle>
          <a:p>
            <a:fld id="{36AC15CB-EC9A-41FB-A002-D46DB861E1E2}" type="slidenum">
              <a:rPr lang="en-US" smtClean="0"/>
              <a:pPr/>
              <a:t>‹#›</a:t>
            </a:fld>
            <a:r>
              <a:rPr lang="en-US" dirty="0"/>
              <a:t> of ??</a:t>
            </a:r>
          </a:p>
        </p:txBody>
      </p:sp>
      <p:sp>
        <p:nvSpPr>
          <p:cNvPr id="9" name="Slide Number Placeholder 5"/>
          <p:cNvSpPr>
            <a:spLocks noGrp="1"/>
          </p:cNvSpPr>
          <p:nvPr>
            <p:ph type="sldNum" sz="quarter" idx="4"/>
          </p:nvPr>
        </p:nvSpPr>
        <p:spPr>
          <a:xfrm>
            <a:off x="8309499" y="6356350"/>
            <a:ext cx="3044301" cy="365125"/>
          </a:xfrm>
          <a:prstGeom prst="rect">
            <a:avLst/>
          </a:prstGeom>
        </p:spPr>
        <p:txBody>
          <a:bodyPr/>
          <a:lstStyle>
            <a:lvl1pPr algn="l">
              <a:defRPr/>
            </a:lvl1pPr>
          </a:lstStyle>
          <a:p>
            <a:r>
              <a:rPr lang="en-US" dirty="0"/>
              <a:t>FRC 68 – Truck Town Thunder</a:t>
            </a:r>
          </a:p>
        </p:txBody>
      </p:sp>
      <p:pic>
        <p:nvPicPr>
          <p:cNvPr id="18" name="Picture 1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168406" y="5945718"/>
            <a:ext cx="836538" cy="770547"/>
          </a:xfrm>
          <a:prstGeom prst="rect">
            <a:avLst/>
          </a:prstGeom>
        </p:spPr>
      </p:pic>
      <p:pic>
        <p:nvPicPr>
          <p:cNvPr id="19" name="Picture 1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5889290"/>
            <a:ext cx="1301539" cy="978758"/>
          </a:xfrm>
          <a:prstGeom prst="rect">
            <a:avLst/>
          </a:prstGeom>
        </p:spPr>
      </p:pic>
    </p:spTree>
    <p:extLst>
      <p:ext uri="{BB962C8B-B14F-4D97-AF65-F5344CB8AC3E}">
        <p14:creationId xmlns:p14="http://schemas.microsoft.com/office/powerpoint/2010/main" val="3171663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hebluealliance.com/match/2017mimar_f1m3" TargetMode="External"/><Relationship Id="rId4" Type="http://schemas.openxmlformats.org/officeDocument/2006/relationships/hyperlink" Target="https://youtu.be/EMiNmJW7enI" TargetMode="External"/><Relationship Id="rId5" Type="http://schemas.openxmlformats.org/officeDocument/2006/relationships/hyperlink" Target="https://youtu.be/aXuvoPon1lw?list=PLb6dJRw1dZvtcTVynMC8VosCFYBvvU9mC" TargetMode="External"/><Relationship Id="rId6" Type="http://schemas.openxmlformats.org/officeDocument/2006/relationships/hyperlink" Target="https://www.youtube.com/watch?v=izOfHXqPG8A" TargetMode="External"/><Relationship Id="rId7" Type="http://schemas.openxmlformats.org/officeDocument/2006/relationships/hyperlink" Target="https://www.thebluealliance.com/match/2017miann_qm28" TargetMode="External"/><Relationship Id="rId8" Type="http://schemas.openxmlformats.org/officeDocument/2006/relationships/hyperlink" Target="https://www.thebluealliance.com/match/2017miann_qm23" TargetMode="External"/><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youtube.com/watch?v=qPhCJInAh0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hyperlink" Target="https://www.youtube.com/watch?v=PCGsLAyrck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1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3.xml"/><Relationship Id="rId3" Type="http://schemas.openxmlformats.org/officeDocument/2006/relationships/image" Target="../media/image1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4.xml"/><Relationship Id="rId3" Type="http://schemas.openxmlformats.org/officeDocument/2006/relationships/image" Target="../media/image1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3" Type="http://schemas.openxmlformats.org/officeDocument/2006/relationships/hyperlink" Target="mailto:debluvs2teach@gmail.com" TargetMode="External"/><Relationship Id="rId4" Type="http://schemas.openxmlformats.org/officeDocument/2006/relationships/hyperlink" Target="mailto:gary.r.fenn@gm.com" TargetMode="External"/><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uble Wave 1">
            <a:hlinkClick r:id="rId3"/>
          </p:cNvPr>
          <p:cNvSpPr/>
          <p:nvPr/>
        </p:nvSpPr>
        <p:spPr>
          <a:xfrm>
            <a:off x="762000" y="4164250"/>
            <a:ext cx="2628734" cy="1782447"/>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rPr>
              <a:t>Marysville Final #3</a:t>
            </a:r>
            <a:endParaRPr lang="en-US" dirty="0"/>
          </a:p>
        </p:txBody>
      </p:sp>
      <p:sp>
        <p:nvSpPr>
          <p:cNvPr id="3" name="Flowchart: Punched Tape 2">
            <a:hlinkClick r:id="rId4"/>
          </p:cNvPr>
          <p:cNvSpPr/>
          <p:nvPr/>
        </p:nvSpPr>
        <p:spPr>
          <a:xfrm>
            <a:off x="8771757" y="625537"/>
            <a:ext cx="2283103" cy="173080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rPr>
              <a:t>2017 Game Animation</a:t>
            </a:r>
            <a:endParaRPr lang="en-US" dirty="0"/>
          </a:p>
        </p:txBody>
      </p:sp>
      <p:sp>
        <p:nvSpPr>
          <p:cNvPr id="6" name="Flowchart: Punched Tape 5">
            <a:hlinkClick r:id="rId4"/>
          </p:cNvPr>
          <p:cNvSpPr/>
          <p:nvPr/>
        </p:nvSpPr>
        <p:spPr>
          <a:xfrm>
            <a:off x="762000" y="625537"/>
            <a:ext cx="2628734" cy="1789415"/>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5"/>
              </a:rPr>
              <a:t>2017 Build Session</a:t>
            </a:r>
            <a:endParaRPr lang="en-US" dirty="0"/>
          </a:p>
        </p:txBody>
      </p:sp>
      <p:sp>
        <p:nvSpPr>
          <p:cNvPr id="8" name="Double Wave 7">
            <a:hlinkClick r:id="rId3"/>
          </p:cNvPr>
          <p:cNvSpPr/>
          <p:nvPr/>
        </p:nvSpPr>
        <p:spPr>
          <a:xfrm>
            <a:off x="8598942" y="4167347"/>
            <a:ext cx="2628734" cy="1782447"/>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6"/>
              </a:rPr>
              <a:t>My Robot</a:t>
            </a:r>
            <a:endParaRPr lang="en-US" dirty="0"/>
          </a:p>
        </p:txBody>
      </p:sp>
      <p:sp>
        <p:nvSpPr>
          <p:cNvPr id="9" name="Double Wave 8">
            <a:hlinkClick r:id="rId3"/>
          </p:cNvPr>
          <p:cNvSpPr/>
          <p:nvPr/>
        </p:nvSpPr>
        <p:spPr>
          <a:xfrm>
            <a:off x="4681128" y="3589550"/>
            <a:ext cx="2628734" cy="1782447"/>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rPr>
              <a:t>“Yo-Yo Bot”</a:t>
            </a:r>
          </a:p>
          <a:p>
            <a:pPr algn="ctr"/>
            <a:r>
              <a:rPr lang="en-US" dirty="0">
                <a:hlinkClick r:id="rId7"/>
              </a:rPr>
              <a:t>(Ann Arbor #28)</a:t>
            </a:r>
            <a:endParaRPr lang="en-US" dirty="0"/>
          </a:p>
        </p:txBody>
      </p:sp>
      <p:sp>
        <p:nvSpPr>
          <p:cNvPr id="11" name="Double Wave 10">
            <a:hlinkClick r:id="rId3"/>
          </p:cNvPr>
          <p:cNvSpPr/>
          <p:nvPr/>
        </p:nvSpPr>
        <p:spPr>
          <a:xfrm>
            <a:off x="4681128" y="1606144"/>
            <a:ext cx="2628734" cy="1782447"/>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8"/>
              </a:rPr>
              <a:t>Ann Arbor #23</a:t>
            </a:r>
            <a:endParaRPr lang="en-US" dirty="0"/>
          </a:p>
        </p:txBody>
      </p:sp>
    </p:spTree>
    <p:extLst>
      <p:ext uri="{BB962C8B-B14F-4D97-AF65-F5344CB8AC3E}">
        <p14:creationId xmlns:p14="http://schemas.microsoft.com/office/powerpoint/2010/main" val="22878390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80"/>
          <p:cNvSpPr txBox="1"/>
          <p:nvPr/>
        </p:nvSpPr>
        <p:spPr>
          <a:xfrm>
            <a:off x="2099353" y="303087"/>
            <a:ext cx="7772400" cy="3413124"/>
          </a:xfrm>
          <a:prstGeom prst="rect">
            <a:avLst/>
          </a:prstGeom>
          <a:noFill/>
          <a:ln>
            <a:noFill/>
          </a:ln>
        </p:spPr>
        <p:txBody>
          <a:bodyPr lIns="91425" tIns="45700" rIns="91425" bIns="45700" anchor="b" anchorCtr="1">
            <a:noAutofit/>
          </a:bodyPr>
          <a:lstStyle/>
          <a:p>
            <a:pPr marL="0" marR="0" lvl="0" indent="0" algn="ctr" rtl="0">
              <a:lnSpc>
                <a:spcPct val="95000"/>
              </a:lnSpc>
              <a:spcBef>
                <a:spcPts val="0"/>
              </a:spcBef>
              <a:spcAft>
                <a:spcPts val="0"/>
              </a:spcAft>
              <a:buClr>
                <a:srgbClr val="E46C0A"/>
              </a:buClr>
              <a:buSzPct val="25000"/>
              <a:buFont typeface="Arial"/>
              <a:buNone/>
            </a:pPr>
            <a:r>
              <a:rPr lang="en-US" sz="6600" b="0" i="0" u="none" dirty="0">
                <a:solidFill>
                  <a:srgbClr val="E46C0A"/>
                </a:solidFill>
                <a:latin typeface="Arial"/>
                <a:ea typeface="Arial"/>
                <a:cs typeface="Arial"/>
                <a:sym typeface="Arial"/>
              </a:rPr>
              <a:t>Truck Town Thunder Robotics</a:t>
            </a:r>
            <a:br>
              <a:rPr lang="en-US" sz="6600" b="0" i="0" u="none" dirty="0">
                <a:solidFill>
                  <a:srgbClr val="E46C0A"/>
                </a:solidFill>
                <a:latin typeface="Arial"/>
                <a:ea typeface="Arial"/>
                <a:cs typeface="Arial"/>
                <a:sym typeface="Arial"/>
              </a:rPr>
            </a:br>
            <a:r>
              <a:rPr lang="en-US" sz="6600" b="0" i="0" u="none" dirty="0">
                <a:solidFill>
                  <a:srgbClr val="E46C0A"/>
                </a:solidFill>
                <a:latin typeface="Arial"/>
                <a:ea typeface="Arial"/>
                <a:cs typeface="Arial"/>
                <a:sym typeface="Arial"/>
              </a:rPr>
              <a:t>Team 68 </a:t>
            </a:r>
          </a:p>
        </p:txBody>
      </p:sp>
      <p:sp>
        <p:nvSpPr>
          <p:cNvPr id="3" name="Shape 181"/>
          <p:cNvSpPr txBox="1"/>
          <p:nvPr/>
        </p:nvSpPr>
        <p:spPr>
          <a:xfrm>
            <a:off x="2861353" y="3732087"/>
            <a:ext cx="6400799" cy="1757362"/>
          </a:xfrm>
          <a:prstGeom prst="rect">
            <a:avLst/>
          </a:prstGeom>
          <a:noFill/>
          <a:ln>
            <a:noFill/>
          </a:ln>
        </p:spPr>
        <p:txBody>
          <a:bodyPr lIns="91425" tIns="45700" rIns="91425" bIns="45700" anchor="t" anchorCtr="0">
            <a:noAutofit/>
          </a:bodyPr>
          <a:lstStyle/>
          <a:p>
            <a:pPr marL="0" marR="0" lvl="0" indent="0" algn="ctr" rtl="0">
              <a:lnSpc>
                <a:spcPct val="95000"/>
              </a:lnSpc>
              <a:spcBef>
                <a:spcPts val="0"/>
              </a:spcBef>
              <a:spcAft>
                <a:spcPts val="0"/>
              </a:spcAft>
              <a:buClr>
                <a:srgbClr val="280099"/>
              </a:buClr>
              <a:buSzPct val="25000"/>
              <a:buFont typeface="Arial"/>
              <a:buNone/>
            </a:pPr>
            <a:r>
              <a:rPr lang="en-US" sz="4400" b="0" i="0" u="none" dirty="0">
                <a:solidFill>
                  <a:srgbClr val="280099"/>
                </a:solidFill>
                <a:latin typeface="Arial"/>
                <a:ea typeface="Arial"/>
                <a:cs typeface="Arial"/>
                <a:sym typeface="Arial"/>
              </a:rPr>
              <a:t>F.I.R.S.T. </a:t>
            </a:r>
          </a:p>
          <a:p>
            <a:pPr marL="0" marR="0" lvl="0" indent="0" algn="ctr" rtl="0">
              <a:lnSpc>
                <a:spcPct val="95000"/>
              </a:lnSpc>
              <a:spcBef>
                <a:spcPts val="0"/>
              </a:spcBef>
              <a:spcAft>
                <a:spcPts val="0"/>
              </a:spcAft>
              <a:buClr>
                <a:srgbClr val="280099"/>
              </a:buClr>
              <a:buSzPct val="25000"/>
              <a:buFont typeface="Arial"/>
              <a:buNone/>
            </a:pPr>
            <a:r>
              <a:rPr lang="en-US" sz="4400" b="0" i="0" u="none" dirty="0">
                <a:solidFill>
                  <a:srgbClr val="280099"/>
                </a:solidFill>
                <a:latin typeface="Arial"/>
                <a:ea typeface="Arial"/>
                <a:cs typeface="Arial"/>
                <a:sym typeface="Arial"/>
              </a:rPr>
              <a:t>Brandon/Holly </a:t>
            </a:r>
          </a:p>
          <a:p>
            <a:pPr marL="0" marR="0" lvl="0" indent="0" algn="ctr" rtl="0">
              <a:lnSpc>
                <a:spcPct val="95000"/>
              </a:lnSpc>
              <a:spcBef>
                <a:spcPts val="0"/>
              </a:spcBef>
              <a:spcAft>
                <a:spcPts val="0"/>
              </a:spcAft>
              <a:buClr>
                <a:srgbClr val="280099"/>
              </a:buClr>
              <a:buSzPct val="25000"/>
              <a:buFont typeface="Arial"/>
              <a:buNone/>
            </a:pPr>
            <a:r>
              <a:rPr lang="en-US" sz="4400" b="0" i="0" u="none" dirty="0">
                <a:solidFill>
                  <a:srgbClr val="280099"/>
                </a:solidFill>
                <a:latin typeface="Arial"/>
                <a:ea typeface="Arial"/>
                <a:cs typeface="Arial"/>
                <a:sym typeface="Arial"/>
              </a:rPr>
              <a:t>High School Robotics </a:t>
            </a:r>
          </a:p>
          <a:p>
            <a:pPr marL="0" marR="0" lvl="0" indent="0" algn="ctr" rtl="0">
              <a:lnSpc>
                <a:spcPct val="95000"/>
              </a:lnSpc>
              <a:spcBef>
                <a:spcPts val="0"/>
              </a:spcBef>
              <a:spcAft>
                <a:spcPts val="0"/>
              </a:spcAft>
              <a:buClr>
                <a:srgbClr val="280099"/>
              </a:buClr>
              <a:buSzPct val="25000"/>
              <a:buFont typeface="Arial"/>
              <a:buNone/>
            </a:pPr>
            <a:r>
              <a:rPr lang="en-US" sz="4400" b="0" i="0" u="none" dirty="0">
                <a:solidFill>
                  <a:srgbClr val="280099"/>
                </a:solidFill>
                <a:latin typeface="Arial"/>
                <a:ea typeface="Arial"/>
                <a:cs typeface="Arial"/>
                <a:sym typeface="Arial"/>
              </a:rPr>
              <a:t>Team</a:t>
            </a:r>
          </a:p>
        </p:txBody>
      </p:sp>
      <p:pic>
        <p:nvPicPr>
          <p:cNvPr id="4" name="Shape 182"/>
          <p:cNvPicPr preferRelativeResize="0"/>
          <p:nvPr/>
        </p:nvPicPr>
        <p:blipFill rotWithShape="1">
          <a:blip r:embed="rId3" cstate="print">
            <a:alphaModFix/>
          </a:blip>
          <a:srcRect/>
          <a:stretch/>
        </p:blipFill>
        <p:spPr>
          <a:xfrm>
            <a:off x="9308385" y="2283493"/>
            <a:ext cx="2532061" cy="2592387"/>
          </a:xfrm>
          <a:prstGeom prst="rect">
            <a:avLst/>
          </a:prstGeom>
          <a:noFill/>
          <a:ln>
            <a:noFill/>
          </a:ln>
        </p:spPr>
      </p:pic>
      <p:pic>
        <p:nvPicPr>
          <p:cNvPr id="5" name="Shape 183" descr="FIRST_vert.gif"/>
          <p:cNvPicPr preferRelativeResize="0"/>
          <p:nvPr/>
        </p:nvPicPr>
        <p:blipFill rotWithShape="1">
          <a:blip r:embed="rId4" cstate="print">
            <a:alphaModFix/>
          </a:blip>
          <a:srcRect/>
          <a:stretch/>
        </p:blipFill>
        <p:spPr>
          <a:xfrm>
            <a:off x="604463" y="2436687"/>
            <a:ext cx="2535237" cy="2286000"/>
          </a:xfrm>
          <a:prstGeom prst="rect">
            <a:avLst/>
          </a:prstGeom>
          <a:noFill/>
          <a:ln>
            <a:noFill/>
          </a:ln>
        </p:spPr>
      </p:pic>
    </p:spTree>
    <p:extLst>
      <p:ext uri="{BB962C8B-B14F-4D97-AF65-F5344CB8AC3E}">
        <p14:creationId xmlns:p14="http://schemas.microsoft.com/office/powerpoint/2010/main" val="16068963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2863918186"/>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dirty="0"/>
              <a:t>Team Organization </a:t>
            </a:r>
          </a:p>
          <a:p>
            <a:r>
              <a:rPr lang="en-US" dirty="0"/>
              <a:t>Code of Conduct</a:t>
            </a:r>
          </a:p>
          <a:p>
            <a:r>
              <a:rPr lang="en-US" dirty="0"/>
              <a:t>Community Service</a:t>
            </a:r>
          </a:p>
          <a:p>
            <a:r>
              <a:rPr lang="en-US" dirty="0"/>
              <a:t>Business Details</a:t>
            </a:r>
          </a:p>
          <a:p>
            <a:pPr marL="0" indent="0">
              <a:buNone/>
            </a:pPr>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386243042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Team Co-Leaders</a:t>
            </a:r>
          </a:p>
        </p:txBody>
      </p:sp>
      <p:sp>
        <p:nvSpPr>
          <p:cNvPr id="240" name="Shape 240"/>
          <p:cNvSpPr txBox="1"/>
          <p:nvPr/>
        </p:nvSpPr>
        <p:spPr>
          <a:xfrm>
            <a:off x="881866" y="1417638"/>
            <a:ext cx="10428267" cy="4525961"/>
          </a:xfrm>
          <a:prstGeom prst="rect">
            <a:avLst/>
          </a:prstGeom>
          <a:noFill/>
          <a:ln>
            <a:noFill/>
          </a:ln>
        </p:spPr>
        <p:txBody>
          <a:bodyPr lIns="91425" tIns="45700" rIns="91425" bIns="45700" anchor="t" anchorCtr="0">
            <a:noAutofit/>
          </a:bodyPr>
          <a:lstStyle/>
          <a:p>
            <a:pPr marL="431800" indent="-330200">
              <a:spcBef>
                <a:spcPts val="500"/>
              </a:spcBef>
              <a:buClr>
                <a:srgbClr val="000000"/>
              </a:buClr>
              <a:buSzPct val="25000"/>
            </a:pPr>
            <a:r>
              <a:rPr lang="en-US" sz="2800" dirty="0">
                <a:solidFill>
                  <a:srgbClr val="000000"/>
                </a:solidFill>
                <a:latin typeface="Arial"/>
                <a:ea typeface="Arial"/>
                <a:cs typeface="Arial"/>
                <a:sym typeface="Arial"/>
              </a:rPr>
              <a:t>New team leaders for 2017-18…</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r>
              <a:rPr lang="en-US" sz="2800" dirty="0">
                <a:solidFill>
                  <a:srgbClr val="000000"/>
                </a:solidFill>
                <a:latin typeface="Arial"/>
                <a:ea typeface="Arial"/>
                <a:cs typeface="Arial"/>
                <a:sym typeface="Arial"/>
              </a:rPr>
              <a:t>Debbie Davis</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r>
              <a:rPr lang="en-US" sz="2800" dirty="0">
                <a:solidFill>
                  <a:srgbClr val="000000"/>
                </a:solidFill>
                <a:latin typeface="Arial"/>
                <a:ea typeface="Arial"/>
                <a:cs typeface="Arial"/>
                <a:sym typeface="Arial"/>
              </a:rPr>
              <a:t>  	and</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r>
              <a:rPr lang="en-US" sz="2800" dirty="0">
                <a:solidFill>
                  <a:srgbClr val="000000"/>
                </a:solidFill>
                <a:latin typeface="Arial"/>
                <a:ea typeface="Arial"/>
                <a:cs typeface="Arial"/>
                <a:sym typeface="Arial"/>
              </a:rPr>
              <a:t>Gary Fenn</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chemeClr val="lt1"/>
              </a:buClr>
            </a:pPr>
            <a:endParaRPr sz="2400" dirty="0">
              <a:solidFill>
                <a:srgbClr val="000000"/>
              </a:solidFill>
              <a:latin typeface="Arial"/>
              <a:ea typeface="Arial"/>
              <a:cs typeface="Arial"/>
              <a:sym typeface="Arial"/>
            </a:endParaRPr>
          </a:p>
          <a:p>
            <a:endParaRPr sz="2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88565946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1109274250"/>
              </p:ext>
            </p:extLst>
          </p:nvPr>
        </p:nvSpPr>
        <p:spPr/>
        <p:txBody>
          <a:bodyPr vert="horz" lIns="91440" tIns="45720" rIns="91440" bIns="45720" rtlCol="0" anchor="t">
            <a:normAutofit/>
          </a:bodyPr>
          <a:lstStyle/>
          <a:p>
            <a:r>
              <a:rPr lang="en-US" dirty="0"/>
              <a:t>Welcome</a:t>
            </a:r>
          </a:p>
          <a:p>
            <a:r>
              <a:rPr lang="en-US" sz="3200" b="1" dirty="0"/>
              <a:t>Safety</a:t>
            </a:r>
          </a:p>
          <a:p>
            <a:r>
              <a:rPr lang="en-US" dirty="0"/>
              <a:t>What is FRC?</a:t>
            </a:r>
          </a:p>
          <a:p>
            <a:r>
              <a:rPr lang="en-US" dirty="0"/>
              <a:t>T3 History</a:t>
            </a:r>
          </a:p>
          <a:p>
            <a:r>
              <a:rPr lang="en-US" dirty="0"/>
              <a:t>Team Organization</a:t>
            </a:r>
          </a:p>
          <a:p>
            <a:r>
              <a:rPr lang="en-US" dirty="0"/>
              <a:t>Code of Conduct</a:t>
            </a:r>
          </a:p>
          <a:p>
            <a:r>
              <a:rPr lang="en-US" dirty="0"/>
              <a:t>Community Service</a:t>
            </a:r>
          </a:p>
          <a:p>
            <a:r>
              <a:rPr lang="en-US" dirty="0"/>
              <a:t>Business Details</a:t>
            </a:r>
          </a:p>
          <a:p>
            <a:endParaRPr lang="en-US" dirty="0"/>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137425596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Shape 363"/>
          <p:cNvSpPr txBox="1"/>
          <p:nvPr/>
        </p:nvSpPr>
        <p:spPr>
          <a:xfrm>
            <a:off x="2667000" y="1219200"/>
            <a:ext cx="6781800" cy="4129086"/>
          </a:xfrm>
          <a:prstGeom prst="rect">
            <a:avLst/>
          </a:prstGeom>
          <a:noFill/>
          <a:ln>
            <a:noFill/>
          </a:ln>
        </p:spPr>
        <p:txBody>
          <a:bodyPr lIns="90000" tIns="46800" rIns="90000" bIns="46800" anchor="t" anchorCtr="0">
            <a:noAutofit/>
          </a:bodyPr>
          <a:lstStyle/>
          <a:p>
            <a:pPr algn="ctr">
              <a:buClr>
                <a:srgbClr val="280099"/>
              </a:buClr>
              <a:buSzPct val="25000"/>
            </a:pPr>
            <a:r>
              <a:rPr lang="en-US" sz="8000">
                <a:solidFill>
                  <a:srgbClr val="280099"/>
                </a:solidFill>
                <a:latin typeface="Arial"/>
                <a:ea typeface="Arial"/>
                <a:cs typeface="Arial"/>
                <a:sym typeface="Arial"/>
              </a:rPr>
              <a:t>Safety</a:t>
            </a:r>
            <a:r>
              <a:rPr lang="en-US" sz="5400">
                <a:solidFill>
                  <a:srgbClr val="000000"/>
                </a:solidFill>
                <a:latin typeface="Arial"/>
                <a:ea typeface="Arial"/>
                <a:cs typeface="Arial"/>
                <a:sym typeface="Arial"/>
              </a:rPr>
              <a:t> </a:t>
            </a:r>
          </a:p>
          <a:p>
            <a:pPr algn="ctr">
              <a:spcBef>
                <a:spcPts val="2500"/>
              </a:spcBef>
              <a:buClr>
                <a:srgbClr val="000000"/>
              </a:buClr>
              <a:buSzPct val="25000"/>
            </a:pPr>
            <a:r>
              <a:rPr lang="en-US" sz="4000">
                <a:solidFill>
                  <a:srgbClr val="000000"/>
                </a:solidFill>
                <a:latin typeface="Arial"/>
                <a:ea typeface="Arial"/>
                <a:cs typeface="Arial"/>
                <a:sym typeface="Arial"/>
              </a:rPr>
              <a:t>is the Primary Concern</a:t>
            </a:r>
          </a:p>
          <a:p>
            <a:pPr algn="ctr">
              <a:spcBef>
                <a:spcPts val="2500"/>
              </a:spcBef>
              <a:buClr>
                <a:srgbClr val="000000"/>
              </a:buClr>
              <a:buSzPct val="25000"/>
            </a:pPr>
            <a:r>
              <a:rPr lang="en-US" sz="4000">
                <a:solidFill>
                  <a:srgbClr val="000000"/>
                </a:solidFill>
                <a:latin typeface="Arial"/>
                <a:ea typeface="Arial"/>
                <a:cs typeface="Arial"/>
                <a:sym typeface="Arial"/>
              </a:rPr>
              <a:t>at ALL Times!!</a:t>
            </a:r>
          </a:p>
          <a:p>
            <a:pPr algn="ctr">
              <a:spcBef>
                <a:spcPts val="1500"/>
              </a:spcBef>
              <a:buClr>
                <a:srgbClr val="000000"/>
              </a:buClr>
              <a:buSzPct val="25000"/>
            </a:pPr>
            <a:r>
              <a:rPr lang="en-US" sz="2400">
                <a:solidFill>
                  <a:srgbClr val="000000"/>
                </a:solidFill>
                <a:latin typeface="Arial"/>
                <a:ea typeface="Arial"/>
                <a:cs typeface="Arial"/>
                <a:sym typeface="Arial"/>
              </a:rPr>
              <a:t>We want each team member to go home in the same condition as when they arrived.</a:t>
            </a:r>
            <a:r>
              <a:rPr lang="en-US" sz="2400">
                <a:solidFill>
                  <a:srgbClr val="FFFF00"/>
                </a:solidFill>
                <a:latin typeface="Arial"/>
                <a:ea typeface="Arial"/>
                <a:cs typeface="Arial"/>
                <a:sym typeface="Arial"/>
              </a:rPr>
              <a:t> </a:t>
            </a:r>
          </a:p>
        </p:txBody>
      </p:sp>
    </p:spTree>
    <p:extLst>
      <p:ext uri="{BB962C8B-B14F-4D97-AF65-F5344CB8AC3E}">
        <p14:creationId xmlns:p14="http://schemas.microsoft.com/office/powerpoint/2010/main" val="303525198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Shape 369"/>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Mandatory Dress Code</a:t>
            </a:r>
          </a:p>
        </p:txBody>
      </p:sp>
      <p:sp>
        <p:nvSpPr>
          <p:cNvPr id="370" name="Shape 370"/>
          <p:cNvSpPr txBox="1"/>
          <p:nvPr/>
        </p:nvSpPr>
        <p:spPr>
          <a:xfrm>
            <a:off x="1981200" y="16002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a:solidFill>
                  <a:srgbClr val="000000"/>
                </a:solidFill>
                <a:latin typeface="Arial"/>
                <a:ea typeface="Arial"/>
                <a:cs typeface="Arial"/>
                <a:sym typeface="Arial"/>
              </a:rPr>
              <a:t>Pants at all times during the school year</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Closed toe shoes</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No loose clothing or hair</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Safety Glasses at all times in the shop</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Competitions:</a:t>
            </a:r>
          </a:p>
          <a:p>
            <a:pPr marL="1173162" lvl="1" indent="-33496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Students are expected to wear team uniform at all times</a:t>
            </a:r>
          </a:p>
          <a:p>
            <a:endParaRPr sz="3200">
              <a:solidFill>
                <a:srgbClr val="000000"/>
              </a:solidFill>
              <a:latin typeface="Arial"/>
              <a:ea typeface="Arial"/>
              <a:cs typeface="Arial"/>
              <a:sym typeface="Arial"/>
            </a:endParaRPr>
          </a:p>
        </p:txBody>
      </p:sp>
    </p:spTree>
    <p:extLst>
      <p:ext uri="{BB962C8B-B14F-4D97-AF65-F5344CB8AC3E}">
        <p14:creationId xmlns:p14="http://schemas.microsoft.com/office/powerpoint/2010/main" val="246099413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so far?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083898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3612605526"/>
              </p:ext>
            </p:extLst>
          </p:nvPr>
        </p:nvSpPr>
        <p:spPr/>
        <p:txBody>
          <a:bodyPr vert="horz" lIns="91440" tIns="45720" rIns="91440" bIns="45720" rtlCol="0" anchor="t">
            <a:normAutofit/>
          </a:bodyPr>
          <a:lstStyle/>
          <a:p>
            <a:r>
              <a:rPr lang="en-US" dirty="0"/>
              <a:t>Welcome</a:t>
            </a:r>
          </a:p>
          <a:p>
            <a:r>
              <a:rPr lang="en-US" dirty="0"/>
              <a:t>Safety</a:t>
            </a:r>
          </a:p>
          <a:p>
            <a:r>
              <a:rPr lang="en-US" sz="3200" b="1" dirty="0"/>
              <a:t>What is FRC?</a:t>
            </a:r>
          </a:p>
          <a:p>
            <a:r>
              <a:rPr lang="en-US" dirty="0"/>
              <a:t>T3 History</a:t>
            </a:r>
          </a:p>
          <a:p>
            <a:r>
              <a:rPr lang="en-US" dirty="0"/>
              <a:t>Team Organization</a:t>
            </a:r>
          </a:p>
          <a:p>
            <a:r>
              <a:rPr lang="en-US" dirty="0"/>
              <a:t>Code of Conduct</a:t>
            </a:r>
          </a:p>
          <a:p>
            <a:r>
              <a:rPr lang="en-US" dirty="0"/>
              <a:t>Community Service</a:t>
            </a:r>
          </a:p>
          <a:p>
            <a:r>
              <a:rPr lang="en-US" dirty="0"/>
              <a:t>Business Details</a:t>
            </a:r>
          </a:p>
          <a:p>
            <a:endParaRPr lang="en-US" dirty="0"/>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112977432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Predefined Process 5"/>
          <p:cNvSpPr/>
          <p:nvPr/>
        </p:nvSpPr>
        <p:spPr>
          <a:xfrm>
            <a:off x="3314700" y="2038350"/>
            <a:ext cx="5709138" cy="3059723"/>
          </a:xfrm>
          <a:prstGeom prst="flowChartPredefinedProcess">
            <a:avLst/>
          </a:prstGeom>
          <a:solidFill>
            <a:srgbClr val="FFC000"/>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70C0"/>
                </a:solidFill>
                <a:hlinkClick r:id="rId3"/>
              </a:rPr>
              <a:t>Truck Town Thunder</a:t>
            </a:r>
          </a:p>
          <a:p>
            <a:pPr algn="ctr"/>
            <a:r>
              <a:rPr lang="en-US" sz="3200" b="1" dirty="0">
                <a:solidFill>
                  <a:srgbClr val="0070C0"/>
                </a:solidFill>
                <a:hlinkClick r:id="rId3"/>
              </a:rPr>
              <a:t>2017 Chairman’s Video</a:t>
            </a:r>
            <a:endParaRPr lang="en-US" sz="3200" b="1" dirty="0">
              <a:solidFill>
                <a:srgbClr val="0070C0"/>
              </a:solidFill>
            </a:endParaRPr>
          </a:p>
        </p:txBody>
      </p:sp>
    </p:spTree>
    <p:extLst>
      <p:ext uri="{BB962C8B-B14F-4D97-AF65-F5344CB8AC3E}">
        <p14:creationId xmlns:p14="http://schemas.microsoft.com/office/powerpoint/2010/main" val="19254012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Shape 196"/>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What is FIRST?</a:t>
            </a:r>
          </a:p>
        </p:txBody>
      </p:sp>
      <p:sp>
        <p:nvSpPr>
          <p:cNvPr id="197" name="Shape 197"/>
          <p:cNvSpPr txBox="1"/>
          <p:nvPr/>
        </p:nvSpPr>
        <p:spPr>
          <a:xfrm>
            <a:off x="1981200" y="16002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dirty="0">
                <a:solidFill>
                  <a:srgbClr val="000000"/>
                </a:solidFill>
                <a:latin typeface="Arial"/>
                <a:ea typeface="Arial"/>
                <a:cs typeface="Arial"/>
                <a:sym typeface="Arial"/>
              </a:rPr>
              <a:t>For Inspiration and Recognition of Science and Technology </a:t>
            </a:r>
          </a:p>
          <a:p>
            <a:endParaRPr sz="3200" dirty="0">
              <a:solidFill>
                <a:srgbClr val="000000"/>
              </a:solidFill>
              <a:latin typeface="Arial"/>
              <a:ea typeface="Arial"/>
              <a:cs typeface="Arial"/>
              <a:sym typeface="Arial"/>
            </a:endParaRPr>
          </a:p>
        </p:txBody>
      </p:sp>
      <p:pic>
        <p:nvPicPr>
          <p:cNvPr id="198" name="Shape 198" descr="FRC_FlagColor_RGB.gif"/>
          <p:cNvPicPr preferRelativeResize="0"/>
          <p:nvPr/>
        </p:nvPicPr>
        <p:blipFill rotWithShape="1">
          <a:blip r:embed="rId3" cstate="print">
            <a:alphaModFix/>
          </a:blip>
          <a:srcRect/>
          <a:stretch/>
        </p:blipFill>
        <p:spPr>
          <a:xfrm>
            <a:off x="2743201" y="2971800"/>
            <a:ext cx="6496049" cy="2162174"/>
          </a:xfrm>
          <a:prstGeom prst="rect">
            <a:avLst/>
          </a:prstGeom>
          <a:noFill/>
          <a:ln>
            <a:noFill/>
          </a:ln>
        </p:spPr>
      </p:pic>
      <p:sp>
        <p:nvSpPr>
          <p:cNvPr id="5" name="TextBox 4"/>
          <p:cNvSpPr txBox="1"/>
          <p:nvPr/>
        </p:nvSpPr>
        <p:spPr>
          <a:xfrm>
            <a:off x="1565031" y="5756830"/>
            <a:ext cx="5413661" cy="369332"/>
          </a:xfrm>
          <a:prstGeom prst="rect">
            <a:avLst/>
          </a:prstGeom>
          <a:solidFill>
            <a:srgbClr val="FFC000"/>
          </a:solidFill>
        </p:spPr>
        <p:txBody>
          <a:bodyPr wrap="square">
            <a:spAutoFit/>
          </a:bodyPr>
          <a:lstStyle>
            <a:defPPr>
              <a:defRPr lang="en-US"/>
            </a:defPPr>
            <a:lvl1pPr>
              <a:defRPr>
                <a:solidFill>
                  <a:srgbClr val="FF0000"/>
                </a:solidFill>
                <a:latin typeface="Comic Sans MS" panose="030F0702030302020204" pitchFamily="66" charset="0"/>
              </a:defRPr>
            </a:lvl1pPr>
          </a:lstStyle>
          <a:p>
            <a:r>
              <a:rPr lang="en-US" dirty="0">
                <a:solidFill>
                  <a:srgbClr val="0070C0"/>
                </a:solidFill>
              </a:rPr>
              <a:t>“The excitement of sport, the rigors of science”</a:t>
            </a:r>
          </a:p>
        </p:txBody>
      </p:sp>
      <p:sp>
        <p:nvSpPr>
          <p:cNvPr id="6" name="TextBox 5"/>
          <p:cNvSpPr txBox="1"/>
          <p:nvPr/>
        </p:nvSpPr>
        <p:spPr>
          <a:xfrm>
            <a:off x="7376481" y="6136241"/>
            <a:ext cx="3725538" cy="369332"/>
          </a:xfrm>
          <a:prstGeom prst="rect">
            <a:avLst/>
          </a:prstGeom>
          <a:solidFill>
            <a:srgbClr val="FFC000"/>
          </a:solidFill>
        </p:spPr>
        <p:txBody>
          <a:bodyPr wrap="square">
            <a:spAutoFit/>
          </a:bodyPr>
          <a:lstStyle>
            <a:defPPr>
              <a:defRPr lang="en-US"/>
            </a:defPPr>
            <a:lvl1pPr>
              <a:defRPr>
                <a:solidFill>
                  <a:srgbClr val="0070C0"/>
                </a:solidFill>
                <a:latin typeface="Comic Sans MS" panose="030F0702030302020204" pitchFamily="66" charset="0"/>
              </a:defRPr>
            </a:lvl1pPr>
          </a:lstStyle>
          <a:p>
            <a:r>
              <a:rPr lang="en-US" dirty="0"/>
              <a:t>“The varsity sport of the mind”</a:t>
            </a:r>
          </a:p>
        </p:txBody>
      </p:sp>
    </p:spTree>
    <p:extLst>
      <p:ext uri="{BB962C8B-B14F-4D97-AF65-F5344CB8AC3E}">
        <p14:creationId xmlns:p14="http://schemas.microsoft.com/office/powerpoint/2010/main" val="217721322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7"/>
                                        </p:tgtEl>
                                        <p:attrNameLst>
                                          <p:attrName>style.visibility</p:attrName>
                                        </p:attrNameLst>
                                      </p:cBhvr>
                                      <p:to>
                                        <p:strVal val="visible"/>
                                      </p:to>
                                    </p:set>
                                    <p:anim calcmode="lin" valueType="num">
                                      <p:cBhvr>
                                        <p:cTn id="7" dur="1000" fill="hold"/>
                                        <p:tgtEl>
                                          <p:spTgt spid="197"/>
                                        </p:tgtEl>
                                        <p:attrNameLst>
                                          <p:attrName>ppt_w</p:attrName>
                                        </p:attrNameLst>
                                      </p:cBhvr>
                                      <p:tavLst>
                                        <p:tav tm="0">
                                          <p:val>
                                            <p:fltVal val="0"/>
                                          </p:val>
                                        </p:tav>
                                        <p:tav tm="100000">
                                          <p:val>
                                            <p:strVal val="#ppt_w"/>
                                          </p:val>
                                        </p:tav>
                                      </p:tavLst>
                                    </p:anim>
                                    <p:anim calcmode="lin" valueType="num">
                                      <p:cBhvr>
                                        <p:cTn id="8" dur="1000" fill="hold"/>
                                        <p:tgtEl>
                                          <p:spTgt spid="197"/>
                                        </p:tgtEl>
                                        <p:attrNameLst>
                                          <p:attrName>ppt_h</p:attrName>
                                        </p:attrNameLst>
                                      </p:cBhvr>
                                      <p:tavLst>
                                        <p:tav tm="0">
                                          <p:val>
                                            <p:fltVal val="0"/>
                                          </p:val>
                                        </p:tav>
                                        <p:tav tm="100000">
                                          <p:val>
                                            <p:strVal val="#ppt_h"/>
                                          </p:val>
                                        </p:tav>
                                      </p:tavLst>
                                    </p:anim>
                                    <p:anim calcmode="lin" valueType="num">
                                      <p:cBhvr>
                                        <p:cTn id="9" dur="1000" fill="hold"/>
                                        <p:tgtEl>
                                          <p:spTgt spid="197"/>
                                        </p:tgtEl>
                                        <p:attrNameLst>
                                          <p:attrName>style.rotation</p:attrName>
                                        </p:attrNameLst>
                                      </p:cBhvr>
                                      <p:tavLst>
                                        <p:tav tm="0">
                                          <p:val>
                                            <p:fltVal val="90"/>
                                          </p:val>
                                        </p:tav>
                                        <p:tav tm="100000">
                                          <p:val>
                                            <p:fltVal val="0"/>
                                          </p:val>
                                        </p:tav>
                                      </p:tavLst>
                                    </p:anim>
                                    <p:animEffect transition="in" filter="fade">
                                      <p:cBhvr>
                                        <p:cTn id="10" dur="1000"/>
                                        <p:tgtEl>
                                          <p:spTgt spid="19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About T3</a:t>
            </a:r>
          </a:p>
        </p:txBody>
      </p:sp>
      <p:sp>
        <p:nvSpPr>
          <p:cNvPr id="205" name="Shape 205"/>
          <p:cNvSpPr txBox="1"/>
          <p:nvPr/>
        </p:nvSpPr>
        <p:spPr>
          <a:xfrm>
            <a:off x="842481" y="1600201"/>
            <a:ext cx="10531011"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dirty="0">
                <a:solidFill>
                  <a:srgbClr val="000000"/>
                </a:solidFill>
                <a:latin typeface="Arial"/>
                <a:ea typeface="Arial"/>
                <a:cs typeface="Arial"/>
                <a:sym typeface="Arial"/>
              </a:rPr>
              <a:t>Team Vision and Mission </a:t>
            </a:r>
          </a:p>
          <a:p>
            <a:pPr marL="430212" indent="-328612">
              <a:buClr>
                <a:srgbClr val="FF3366"/>
              </a:buClr>
              <a:buSzPct val="45000"/>
              <a:buFont typeface="Noto Sans Symbols"/>
              <a:buChar char="●"/>
            </a:pPr>
            <a:r>
              <a:rPr lang="en-US" sz="3200" dirty="0">
                <a:solidFill>
                  <a:srgbClr val="000000"/>
                </a:solidFill>
                <a:latin typeface="Arial"/>
                <a:ea typeface="Arial"/>
                <a:cs typeface="Arial"/>
                <a:sym typeface="Arial"/>
              </a:rPr>
              <a:t>Recognition and Leadership</a:t>
            </a:r>
          </a:p>
          <a:p>
            <a:pPr marL="11731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Team</a:t>
            </a:r>
          </a:p>
          <a:p>
            <a:pPr marL="11731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School</a:t>
            </a:r>
          </a:p>
          <a:p>
            <a:pPr marL="11731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Community</a:t>
            </a:r>
          </a:p>
          <a:p>
            <a:pPr marL="430212" indent="-32861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Gracious Professionalism</a:t>
            </a:r>
          </a:p>
          <a:p>
            <a:pPr marL="1173162" lvl="1" indent="-334962">
              <a:spcBef>
                <a:spcPts val="800"/>
              </a:spcBef>
              <a:buClr>
                <a:srgbClr val="FF3366"/>
              </a:buClr>
              <a:buSzPct val="45000"/>
              <a:buFont typeface="Noto Sans Symbols"/>
              <a:buChar char="●"/>
            </a:pPr>
            <a:r>
              <a:rPr lang="en-US" sz="2400" u="sng" dirty="0">
                <a:solidFill>
                  <a:schemeClr val="hlink"/>
                </a:solidFill>
                <a:latin typeface="Arial"/>
                <a:ea typeface="Arial"/>
                <a:cs typeface="Arial"/>
                <a:sym typeface="Arial"/>
                <a:hlinkClick r:id="rId3"/>
              </a:rPr>
              <a:t>https://www.youtube.com/watch?v=PCGsLAyrck4</a:t>
            </a:r>
          </a:p>
          <a:p>
            <a:pPr marL="430212" indent="-32861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Co-</a:t>
            </a:r>
            <a:r>
              <a:rPr lang="en-US" sz="2800" dirty="0" err="1">
                <a:solidFill>
                  <a:srgbClr val="000000"/>
                </a:solidFill>
                <a:latin typeface="Arial"/>
                <a:ea typeface="Arial"/>
                <a:cs typeface="Arial"/>
                <a:sym typeface="Arial"/>
              </a:rPr>
              <a:t>opertition</a:t>
            </a:r>
            <a:endParaRPr lang="en-US" sz="28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02447001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545105398"/>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sz="3200" b="1" dirty="0"/>
              <a:t>T3 History</a:t>
            </a:r>
          </a:p>
          <a:p>
            <a:r>
              <a:rPr lang="en-US" dirty="0"/>
              <a:t>Team Organization</a:t>
            </a:r>
          </a:p>
          <a:p>
            <a:r>
              <a:rPr lang="en-US" dirty="0"/>
              <a:t>Code of Conduct</a:t>
            </a:r>
          </a:p>
          <a:p>
            <a:r>
              <a:rPr lang="en-US" dirty="0"/>
              <a:t>Community Service</a:t>
            </a:r>
          </a:p>
          <a:p>
            <a:r>
              <a:rPr lang="en-US" dirty="0"/>
              <a:t>Business Details</a:t>
            </a:r>
          </a:p>
          <a:p>
            <a:endParaRPr lang="en-US" dirty="0"/>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27900194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T3 History</a:t>
            </a:r>
          </a:p>
        </p:txBody>
      </p:sp>
      <p:sp>
        <p:nvSpPr>
          <p:cNvPr id="212" name="Shape 212"/>
          <p:cNvSpPr txBox="1"/>
          <p:nvPr/>
        </p:nvSpPr>
        <p:spPr>
          <a:xfrm>
            <a:off x="811658" y="1600201"/>
            <a:ext cx="10561834"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dirty="0">
                <a:solidFill>
                  <a:srgbClr val="000000"/>
                </a:solidFill>
                <a:latin typeface="Arial"/>
                <a:ea typeface="Arial"/>
                <a:cs typeface="Arial"/>
                <a:sym typeface="Arial"/>
              </a:rPr>
              <a:t>Team Founded in 1998</a:t>
            </a:r>
          </a:p>
          <a:p>
            <a:pPr marL="7540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Located at General Motors</a:t>
            </a:r>
          </a:p>
          <a:p>
            <a:pPr marL="7540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Original Name: </a:t>
            </a:r>
            <a:r>
              <a:rPr lang="en-US" sz="2800" b="1" dirty="0">
                <a:solidFill>
                  <a:srgbClr val="000000"/>
                </a:solidFill>
                <a:latin typeface="Arial"/>
                <a:ea typeface="Arial"/>
                <a:cs typeface="Arial"/>
                <a:sym typeface="Arial"/>
              </a:rPr>
              <a:t>Truck Town Terror</a:t>
            </a:r>
          </a:p>
          <a:p>
            <a:pPr marL="7540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2001: Name Changed to </a:t>
            </a:r>
            <a:r>
              <a:rPr lang="en-US" sz="2800" b="1" dirty="0">
                <a:solidFill>
                  <a:srgbClr val="000000"/>
                </a:solidFill>
                <a:latin typeface="Arial"/>
                <a:ea typeface="Arial"/>
                <a:cs typeface="Arial"/>
                <a:sym typeface="Arial"/>
              </a:rPr>
              <a:t>Truck Town Thunder</a:t>
            </a:r>
          </a:p>
          <a:p>
            <a:pPr marL="7540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2009: Team Moves into Brandon High School</a:t>
            </a:r>
          </a:p>
          <a:p>
            <a:endParaRPr sz="28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76267287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Team Award Success</a:t>
            </a:r>
          </a:p>
        </p:txBody>
      </p:sp>
      <p:sp>
        <p:nvSpPr>
          <p:cNvPr id="219" name="Shape 219"/>
          <p:cNvSpPr txBox="1"/>
          <p:nvPr/>
        </p:nvSpPr>
        <p:spPr>
          <a:xfrm>
            <a:off x="1892300" y="1404937"/>
            <a:ext cx="4495800" cy="2819400"/>
          </a:xfrm>
          <a:prstGeom prst="rect">
            <a:avLst/>
          </a:prstGeom>
          <a:noFill/>
          <a:ln>
            <a:noFill/>
          </a:ln>
        </p:spPr>
        <p:txBody>
          <a:bodyPr lIns="91425" tIns="45700" rIns="91425" bIns="45700" anchor="t" anchorCtr="0">
            <a:noAutofit/>
          </a:bodyPr>
          <a:lstStyle/>
          <a:p>
            <a:pPr marL="430212" indent="-328612">
              <a:buClr>
                <a:srgbClr val="000000"/>
              </a:buClr>
              <a:buSzPct val="25000"/>
            </a:pPr>
            <a:r>
              <a:rPr lang="en-US" sz="2400" b="1" dirty="0">
                <a:solidFill>
                  <a:srgbClr val="000000"/>
                </a:solidFill>
                <a:latin typeface="Arial"/>
                <a:ea typeface="Arial"/>
                <a:cs typeface="Arial"/>
                <a:sym typeface="Arial"/>
              </a:rPr>
              <a:t>Michigan District Level</a:t>
            </a:r>
          </a:p>
          <a:p>
            <a:pPr marL="461962" lvl="1" indent="-334962">
              <a:spcBef>
                <a:spcPts val="800"/>
              </a:spcBef>
              <a:buClr>
                <a:srgbClr val="000000"/>
              </a:buClr>
              <a:buSzPct val="25000"/>
            </a:pPr>
            <a:r>
              <a:rPr lang="en-US" sz="2000" dirty="0">
                <a:solidFill>
                  <a:srgbClr val="000000"/>
                </a:solidFill>
                <a:latin typeface="Arial"/>
                <a:ea typeface="Arial"/>
                <a:cs typeface="Arial"/>
                <a:sym typeface="Arial"/>
              </a:rPr>
              <a:t>Chairman's Award - 6</a:t>
            </a:r>
          </a:p>
          <a:p>
            <a:pPr marL="461962" lvl="1" indent="-334962">
              <a:spcBef>
                <a:spcPts val="800"/>
              </a:spcBef>
              <a:buClr>
                <a:srgbClr val="000000"/>
              </a:buClr>
              <a:buSzPct val="25000"/>
            </a:pPr>
            <a:r>
              <a:rPr lang="en-US" sz="2000" dirty="0">
                <a:solidFill>
                  <a:srgbClr val="000000"/>
                </a:solidFill>
                <a:latin typeface="Arial"/>
                <a:ea typeface="Arial"/>
                <a:cs typeface="Arial"/>
                <a:sym typeface="Arial"/>
              </a:rPr>
              <a:t>Engineering Inspiration Award – 4</a:t>
            </a:r>
          </a:p>
          <a:p>
            <a:pPr marL="461962" lvl="1" indent="-334962">
              <a:spcBef>
                <a:spcPts val="800"/>
              </a:spcBef>
              <a:buClr>
                <a:srgbClr val="000000"/>
              </a:buClr>
              <a:buSzPct val="25000"/>
            </a:pPr>
            <a:r>
              <a:rPr lang="en-US" sz="2000" dirty="0">
                <a:solidFill>
                  <a:srgbClr val="000000"/>
                </a:solidFill>
                <a:latin typeface="Arial"/>
                <a:ea typeface="Arial"/>
                <a:cs typeface="Arial"/>
                <a:sym typeface="Arial"/>
              </a:rPr>
              <a:t>Entrepreneurship Award – 6</a:t>
            </a:r>
          </a:p>
          <a:p>
            <a:pPr marL="461962" lvl="1" indent="-334962">
              <a:spcBef>
                <a:spcPts val="800"/>
              </a:spcBef>
              <a:buClr>
                <a:srgbClr val="000000"/>
              </a:buClr>
              <a:buSzPct val="25000"/>
            </a:pPr>
            <a:r>
              <a:rPr lang="en-US" sz="2000" dirty="0">
                <a:solidFill>
                  <a:srgbClr val="000000"/>
                </a:solidFill>
                <a:latin typeface="Arial"/>
                <a:ea typeface="Arial"/>
                <a:cs typeface="Arial"/>
                <a:sym typeface="Arial"/>
              </a:rPr>
              <a:t>Gracious Professionalism Award - 2</a:t>
            </a:r>
          </a:p>
          <a:p>
            <a:pPr marL="461962" lvl="1" indent="-334962">
              <a:spcBef>
                <a:spcPts val="800"/>
              </a:spcBef>
              <a:buClr>
                <a:srgbClr val="000000"/>
              </a:buClr>
              <a:buSzPct val="25000"/>
            </a:pPr>
            <a:r>
              <a:rPr lang="en-US" sz="2000" dirty="0">
                <a:solidFill>
                  <a:srgbClr val="000000"/>
                </a:solidFill>
                <a:latin typeface="Arial"/>
                <a:ea typeface="Arial"/>
                <a:cs typeface="Arial"/>
                <a:sym typeface="Arial"/>
              </a:rPr>
              <a:t>Industrial Safety Award – 12</a:t>
            </a:r>
          </a:p>
          <a:p>
            <a:pPr marL="461962" lvl="1" indent="-334962">
              <a:spcBef>
                <a:spcPts val="800"/>
              </a:spcBef>
              <a:buClr>
                <a:srgbClr val="000000"/>
              </a:buClr>
              <a:buSzPct val="25000"/>
            </a:pPr>
            <a:r>
              <a:rPr lang="en-US" sz="2000" dirty="0">
                <a:solidFill>
                  <a:srgbClr val="000000"/>
                </a:solidFill>
                <a:latin typeface="Arial"/>
                <a:ea typeface="Arial"/>
                <a:cs typeface="Arial"/>
                <a:sym typeface="Arial"/>
              </a:rPr>
              <a:t>Quality Award - 3</a:t>
            </a:r>
          </a:p>
          <a:p>
            <a:pPr marL="461962" lvl="1" indent="-334962">
              <a:spcBef>
                <a:spcPts val="800"/>
              </a:spcBef>
              <a:buClr>
                <a:srgbClr val="000000"/>
              </a:buClr>
              <a:buSzPct val="25000"/>
            </a:pPr>
            <a:r>
              <a:rPr lang="en-US" sz="2000" dirty="0">
                <a:solidFill>
                  <a:srgbClr val="000000"/>
                </a:solidFill>
                <a:latin typeface="Arial"/>
                <a:ea typeface="Arial"/>
                <a:cs typeface="Arial"/>
                <a:sym typeface="Arial"/>
              </a:rPr>
              <a:t>Industrial Design Award - 1</a:t>
            </a:r>
          </a:p>
        </p:txBody>
      </p:sp>
      <p:sp>
        <p:nvSpPr>
          <p:cNvPr id="220" name="Shape 220"/>
          <p:cNvSpPr txBox="1"/>
          <p:nvPr/>
        </p:nvSpPr>
        <p:spPr>
          <a:xfrm>
            <a:off x="6781800" y="1417638"/>
            <a:ext cx="3886200" cy="5029199"/>
          </a:xfrm>
          <a:prstGeom prst="rect">
            <a:avLst/>
          </a:prstGeom>
          <a:noFill/>
          <a:ln>
            <a:noFill/>
          </a:ln>
        </p:spPr>
        <p:txBody>
          <a:bodyPr lIns="91425" tIns="45700" rIns="91425" bIns="45700" anchor="t" anchorCtr="0">
            <a:noAutofit/>
          </a:bodyPr>
          <a:lstStyle/>
          <a:p>
            <a:pPr marL="430212" indent="-328612">
              <a:buClr>
                <a:srgbClr val="000000"/>
              </a:buClr>
              <a:buSzPct val="25000"/>
            </a:pPr>
            <a:r>
              <a:rPr lang="en-US" sz="2400" b="1" dirty="0">
                <a:solidFill>
                  <a:srgbClr val="000000"/>
                </a:solidFill>
                <a:latin typeface="Arial"/>
                <a:ea typeface="Arial"/>
                <a:cs typeface="Arial"/>
                <a:sym typeface="Arial"/>
              </a:rPr>
              <a:t>Regional Level/ State Championship</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Chairman’s Award - 4</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Judges Award – 6</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Imagery – 5</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Quality Award – 3</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Innovation in Control – 3</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Team Spirit – 2</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Industrial Design</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Entrepreneurship</a:t>
            </a:r>
          </a:p>
          <a:p>
            <a:pPr marL="430212" indent="-328612">
              <a:spcBef>
                <a:spcPts val="800"/>
              </a:spcBef>
              <a:buClr>
                <a:srgbClr val="000000"/>
              </a:buClr>
              <a:buSzPct val="25000"/>
            </a:pPr>
            <a:r>
              <a:rPr lang="en-US" sz="2000" dirty="0">
                <a:solidFill>
                  <a:srgbClr val="000000"/>
                </a:solidFill>
                <a:latin typeface="Arial"/>
                <a:ea typeface="Arial"/>
                <a:cs typeface="Arial"/>
                <a:sym typeface="Arial"/>
              </a:rPr>
              <a:t>Creativity</a:t>
            </a:r>
          </a:p>
        </p:txBody>
      </p:sp>
      <p:sp>
        <p:nvSpPr>
          <p:cNvPr id="221" name="Shape 221"/>
          <p:cNvSpPr txBox="1"/>
          <p:nvPr/>
        </p:nvSpPr>
        <p:spPr>
          <a:xfrm>
            <a:off x="1895475" y="4706937"/>
            <a:ext cx="4495800" cy="1752600"/>
          </a:xfrm>
          <a:prstGeom prst="rect">
            <a:avLst/>
          </a:prstGeom>
          <a:noFill/>
          <a:ln>
            <a:noFill/>
          </a:ln>
        </p:spPr>
        <p:txBody>
          <a:bodyPr lIns="91425" tIns="45700" rIns="91425" bIns="45700" anchor="t" anchorCtr="0">
            <a:noAutofit/>
          </a:bodyPr>
          <a:lstStyle/>
          <a:p>
            <a:pPr marL="430212" indent="-328612">
              <a:buClr>
                <a:srgbClr val="000000"/>
              </a:buClr>
              <a:buSzPct val="25000"/>
            </a:pPr>
            <a:r>
              <a:rPr lang="en-US" sz="2400" b="1">
                <a:solidFill>
                  <a:srgbClr val="000000"/>
                </a:solidFill>
                <a:latin typeface="Arial"/>
                <a:ea typeface="Arial"/>
                <a:cs typeface="Arial"/>
                <a:sym typeface="Arial"/>
              </a:rPr>
              <a:t>World/National Level</a:t>
            </a:r>
          </a:p>
          <a:p>
            <a:pPr marL="430212" indent="-328612">
              <a:spcBef>
                <a:spcPts val="800"/>
              </a:spcBef>
              <a:buClr>
                <a:srgbClr val="000000"/>
              </a:buClr>
              <a:buSzPct val="25000"/>
            </a:pPr>
            <a:r>
              <a:rPr lang="en-US" sz="2000">
                <a:solidFill>
                  <a:srgbClr val="000000"/>
                </a:solidFill>
                <a:latin typeface="Arial"/>
                <a:ea typeface="Arial"/>
                <a:cs typeface="Arial"/>
                <a:sym typeface="Arial"/>
              </a:rPr>
              <a:t>Imagery Award</a:t>
            </a:r>
          </a:p>
          <a:p>
            <a:pPr marL="430212" indent="-328612">
              <a:spcBef>
                <a:spcPts val="800"/>
              </a:spcBef>
              <a:buClr>
                <a:srgbClr val="000000"/>
              </a:buClr>
              <a:buSzPct val="25000"/>
            </a:pPr>
            <a:r>
              <a:rPr lang="en-US" sz="2000">
                <a:solidFill>
                  <a:srgbClr val="000000"/>
                </a:solidFill>
                <a:latin typeface="Arial"/>
                <a:ea typeface="Arial"/>
                <a:cs typeface="Arial"/>
                <a:sym typeface="Arial"/>
              </a:rPr>
              <a:t>Quality Award</a:t>
            </a:r>
          </a:p>
          <a:p>
            <a:endParaRPr sz="2000">
              <a:solidFill>
                <a:srgbClr val="000000"/>
              </a:solidFill>
              <a:latin typeface="Arial"/>
              <a:ea typeface="Arial"/>
              <a:cs typeface="Arial"/>
              <a:sym typeface="Arial"/>
            </a:endParaRPr>
          </a:p>
        </p:txBody>
      </p:sp>
    </p:spTree>
    <p:extLst>
      <p:ext uri="{BB962C8B-B14F-4D97-AF65-F5344CB8AC3E}">
        <p14:creationId xmlns:p14="http://schemas.microsoft.com/office/powerpoint/2010/main" val="199510173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p:nvPr/>
        </p:nvSpPr>
        <p:spPr>
          <a:xfrm>
            <a:off x="1905000" y="152401"/>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Team Competitive Success</a:t>
            </a:r>
          </a:p>
        </p:txBody>
      </p:sp>
      <p:sp>
        <p:nvSpPr>
          <p:cNvPr id="228" name="Shape 228"/>
          <p:cNvSpPr txBox="1"/>
          <p:nvPr/>
        </p:nvSpPr>
        <p:spPr>
          <a:xfrm>
            <a:off x="1981200" y="1371601"/>
            <a:ext cx="8229600" cy="5257799"/>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400" b="1" dirty="0">
                <a:solidFill>
                  <a:srgbClr val="000000"/>
                </a:solidFill>
                <a:latin typeface="Arial"/>
                <a:ea typeface="Arial"/>
                <a:cs typeface="Arial"/>
                <a:sym typeface="Arial"/>
              </a:rPr>
              <a:t>District Level</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District Champions - 5</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District Finalists - 1</a:t>
            </a:r>
          </a:p>
          <a:p>
            <a:pPr marL="430212" indent="-328612">
              <a:spcBef>
                <a:spcPts val="800"/>
              </a:spcBef>
              <a:buClr>
                <a:srgbClr val="FF3366"/>
              </a:buClr>
              <a:buSzPct val="45000"/>
              <a:buFont typeface="Noto Sans Symbols"/>
              <a:buChar char="●"/>
            </a:pPr>
            <a:r>
              <a:rPr lang="en-US" sz="2400" b="1" dirty="0">
                <a:solidFill>
                  <a:srgbClr val="000000"/>
                </a:solidFill>
                <a:latin typeface="Arial"/>
                <a:ea typeface="Arial"/>
                <a:cs typeface="Arial"/>
                <a:sym typeface="Arial"/>
              </a:rPr>
              <a:t>Regional/State Championship Level</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Regional Finalists - 5</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Regional Champions - 2</a:t>
            </a:r>
          </a:p>
          <a:p>
            <a:pPr marL="430212" indent="-328612">
              <a:spcBef>
                <a:spcPts val="800"/>
              </a:spcBef>
              <a:buClr>
                <a:srgbClr val="FF3366"/>
              </a:buClr>
              <a:buSzPct val="45000"/>
              <a:buFont typeface="Noto Sans Symbols"/>
              <a:buChar char="●"/>
            </a:pPr>
            <a:r>
              <a:rPr lang="en-US" sz="2400" b="1" dirty="0">
                <a:solidFill>
                  <a:srgbClr val="000000"/>
                </a:solidFill>
                <a:latin typeface="Arial"/>
                <a:ea typeface="Arial"/>
                <a:cs typeface="Arial"/>
                <a:sym typeface="Arial"/>
              </a:rPr>
              <a:t>World Level</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Division Champions - 1</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Division Finalists - 2</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World Finalists - 2</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World Champions - 0</a:t>
            </a:r>
          </a:p>
          <a:p>
            <a:pPr marL="1173162" lvl="1" indent="-334962">
              <a:spcBef>
                <a:spcPts val="800"/>
              </a:spcBef>
              <a:buClr>
                <a:srgbClr val="FF3366"/>
              </a:buClr>
            </a:pPr>
            <a:endParaRPr sz="2800" dirty="0">
              <a:solidFill>
                <a:srgbClr val="000000"/>
              </a:solidFill>
              <a:latin typeface="Arial"/>
              <a:ea typeface="Arial"/>
              <a:cs typeface="Arial"/>
              <a:sym typeface="Arial"/>
            </a:endParaRPr>
          </a:p>
          <a:p>
            <a:endParaRPr sz="28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5739194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000">
                <a:solidFill>
                  <a:srgbClr val="280099"/>
                </a:solidFill>
                <a:latin typeface="Arial"/>
                <a:ea typeface="Arial"/>
                <a:cs typeface="Arial"/>
                <a:sym typeface="Arial"/>
              </a:rPr>
              <a:t>Off – Season Competitive Success</a:t>
            </a:r>
          </a:p>
        </p:txBody>
      </p:sp>
      <p:sp>
        <p:nvSpPr>
          <p:cNvPr id="234" name="Shape 234"/>
          <p:cNvSpPr txBox="1"/>
          <p:nvPr/>
        </p:nvSpPr>
        <p:spPr>
          <a:xfrm>
            <a:off x="1981200" y="1600200"/>
            <a:ext cx="8229600" cy="4953000"/>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000" b="1" dirty="0">
                <a:solidFill>
                  <a:srgbClr val="000000"/>
                </a:solidFill>
                <a:latin typeface="Arial"/>
                <a:ea typeface="Arial"/>
                <a:cs typeface="Arial"/>
                <a:sym typeface="Arial"/>
              </a:rPr>
              <a:t>Michigan Advanced Robotics Competition</a:t>
            </a:r>
          </a:p>
          <a:p>
            <a:pPr marL="1173162" lvl="1" indent="-334962">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Champions – 2 (2012, 2015)</a:t>
            </a:r>
          </a:p>
          <a:p>
            <a:pPr marL="430212" indent="-328612">
              <a:spcBef>
                <a:spcPts val="800"/>
              </a:spcBef>
              <a:buClr>
                <a:srgbClr val="FF3366"/>
              </a:buClr>
              <a:buSzPct val="45000"/>
              <a:buFont typeface="Noto Sans Symbols"/>
              <a:buChar char="●"/>
            </a:pPr>
            <a:r>
              <a:rPr lang="en-US" sz="2000" b="1" dirty="0">
                <a:solidFill>
                  <a:srgbClr val="000000"/>
                </a:solidFill>
                <a:latin typeface="Arial"/>
                <a:ea typeface="Arial"/>
                <a:cs typeface="Arial"/>
                <a:sym typeface="Arial"/>
              </a:rPr>
              <a:t>Indiana Robotics Invitational</a:t>
            </a:r>
          </a:p>
          <a:p>
            <a:pPr marL="1173162" lvl="1" indent="-334962">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Champions – 3 (2009, 2008, 2002)</a:t>
            </a:r>
          </a:p>
          <a:p>
            <a:pPr marL="430212" indent="-328612">
              <a:spcBef>
                <a:spcPts val="800"/>
              </a:spcBef>
              <a:buClr>
                <a:srgbClr val="FF3366"/>
              </a:buClr>
              <a:buSzPct val="45000"/>
              <a:buFont typeface="Noto Sans Symbols"/>
              <a:buChar char="●"/>
            </a:pPr>
            <a:r>
              <a:rPr lang="en-US" sz="2000" b="1" dirty="0">
                <a:solidFill>
                  <a:srgbClr val="000000"/>
                </a:solidFill>
                <a:latin typeface="Arial"/>
                <a:ea typeface="Arial"/>
                <a:cs typeface="Arial"/>
                <a:sym typeface="Arial"/>
              </a:rPr>
              <a:t>Kettering Kickoff </a:t>
            </a:r>
          </a:p>
          <a:p>
            <a:pPr marL="1173162" lvl="1" indent="-334962">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Champions – 4 (2012, 2009, 2003, 2000)</a:t>
            </a:r>
          </a:p>
          <a:p>
            <a:pPr marL="1173162" lvl="1" indent="-334962">
              <a:spcBef>
                <a:spcPts val="800"/>
              </a:spcBef>
              <a:buClr>
                <a:srgbClr val="FF3366"/>
              </a:buClr>
              <a:buSzPct val="45000"/>
              <a:buFont typeface="Noto Sans Symbols"/>
              <a:buChar char="●"/>
            </a:pPr>
            <a:endParaRPr lang="en-US" sz="2000" dirty="0">
              <a:solidFill>
                <a:srgbClr val="000000"/>
              </a:solidFill>
              <a:latin typeface="Arial"/>
              <a:ea typeface="Arial"/>
              <a:cs typeface="Arial"/>
              <a:sym typeface="Arial"/>
            </a:endParaRPr>
          </a:p>
          <a:p>
            <a:pPr marL="1173162" lvl="1" indent="-334962">
              <a:spcBef>
                <a:spcPts val="800"/>
              </a:spcBef>
              <a:buClr>
                <a:schemeClr val="lt1"/>
              </a:buClr>
            </a:pPr>
            <a:endParaRPr sz="2000" dirty="0">
              <a:solidFill>
                <a:srgbClr val="000000"/>
              </a:solidFill>
              <a:latin typeface="Arial"/>
              <a:ea typeface="Arial"/>
              <a:cs typeface="Arial"/>
              <a:sym typeface="Arial"/>
            </a:endParaRPr>
          </a:p>
          <a:p>
            <a:pPr marL="430212" indent="-328612">
              <a:spcBef>
                <a:spcPts val="800"/>
              </a:spcBef>
              <a:buClr>
                <a:srgbClr val="FF3366"/>
              </a:buClr>
            </a:pPr>
            <a:endParaRPr sz="2800" dirty="0">
              <a:solidFill>
                <a:srgbClr val="000000"/>
              </a:solidFill>
              <a:latin typeface="Arial"/>
              <a:ea typeface="Arial"/>
              <a:cs typeface="Arial"/>
              <a:sym typeface="Arial"/>
            </a:endParaRPr>
          </a:p>
          <a:p>
            <a:endParaRPr sz="28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94775185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so far?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965223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2839139531"/>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sz="3200" b="1" dirty="0"/>
              <a:t>Team Organization</a:t>
            </a:r>
          </a:p>
          <a:p>
            <a:r>
              <a:rPr lang="en-US" dirty="0"/>
              <a:t>Code of Conduct</a:t>
            </a:r>
          </a:p>
          <a:p>
            <a:r>
              <a:rPr lang="en-US" dirty="0"/>
              <a:t>Community Service</a:t>
            </a:r>
          </a:p>
          <a:p>
            <a:r>
              <a:rPr lang="en-US" dirty="0"/>
              <a:t>Business Details</a:t>
            </a:r>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415026973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Team Co-Leaders</a:t>
            </a:r>
          </a:p>
        </p:txBody>
      </p:sp>
      <p:sp>
        <p:nvSpPr>
          <p:cNvPr id="240" name="Shape 240"/>
          <p:cNvSpPr txBox="1"/>
          <p:nvPr/>
        </p:nvSpPr>
        <p:spPr>
          <a:xfrm>
            <a:off x="881866" y="1417638"/>
            <a:ext cx="10428267" cy="4525961"/>
          </a:xfrm>
          <a:prstGeom prst="rect">
            <a:avLst/>
          </a:prstGeom>
          <a:noFill/>
          <a:ln>
            <a:noFill/>
          </a:ln>
        </p:spPr>
        <p:txBody>
          <a:bodyPr lIns="91425" tIns="45700" rIns="91425" bIns="45700" anchor="t" anchorCtr="0">
            <a:noAutofit/>
          </a:bodyPr>
          <a:lstStyle/>
          <a:p>
            <a:pPr marL="431800" indent="-330200">
              <a:spcBef>
                <a:spcPts val="500"/>
              </a:spcBef>
              <a:buClr>
                <a:srgbClr val="000000"/>
              </a:buClr>
              <a:buSzPct val="25000"/>
            </a:pPr>
            <a:r>
              <a:rPr lang="en-US" sz="2800" dirty="0">
                <a:solidFill>
                  <a:srgbClr val="000000"/>
                </a:solidFill>
                <a:latin typeface="Arial"/>
                <a:ea typeface="Arial"/>
                <a:cs typeface="Arial"/>
                <a:sym typeface="Arial"/>
              </a:rPr>
              <a:t>New team leaders for 2017-18…</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r>
              <a:rPr lang="en-US" sz="2800" dirty="0">
                <a:solidFill>
                  <a:srgbClr val="000000"/>
                </a:solidFill>
                <a:latin typeface="Arial"/>
                <a:ea typeface="Arial"/>
                <a:cs typeface="Arial"/>
                <a:sym typeface="Arial"/>
              </a:rPr>
              <a:t>Debbie Davis</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r>
              <a:rPr lang="en-US" sz="2800" dirty="0">
                <a:solidFill>
                  <a:srgbClr val="000000"/>
                </a:solidFill>
                <a:latin typeface="Arial"/>
                <a:ea typeface="Arial"/>
                <a:cs typeface="Arial"/>
                <a:sym typeface="Arial"/>
              </a:rPr>
              <a:t>  	and</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r>
              <a:rPr lang="en-US" sz="2800" dirty="0">
                <a:solidFill>
                  <a:srgbClr val="000000"/>
                </a:solidFill>
                <a:latin typeface="Arial"/>
                <a:ea typeface="Arial"/>
                <a:cs typeface="Arial"/>
                <a:sym typeface="Arial"/>
              </a:rPr>
              <a:t>Gary Fenn</a:t>
            </a: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rgbClr val="000000"/>
              </a:buClr>
              <a:buSzPct val="25000"/>
            </a:pPr>
            <a:endParaRPr lang="en-US" sz="2800" dirty="0">
              <a:solidFill>
                <a:srgbClr val="000000"/>
              </a:solidFill>
              <a:latin typeface="Arial"/>
              <a:ea typeface="Arial"/>
              <a:cs typeface="Arial"/>
              <a:sym typeface="Arial"/>
            </a:endParaRPr>
          </a:p>
          <a:p>
            <a:pPr marL="431800" indent="-330200">
              <a:spcBef>
                <a:spcPts val="500"/>
              </a:spcBef>
              <a:buClr>
                <a:schemeClr val="lt1"/>
              </a:buClr>
            </a:pPr>
            <a:endParaRPr sz="2400" dirty="0">
              <a:solidFill>
                <a:srgbClr val="000000"/>
              </a:solidFill>
              <a:latin typeface="Arial"/>
              <a:ea typeface="Arial"/>
              <a:cs typeface="Arial"/>
              <a:sym typeface="Arial"/>
            </a:endParaRPr>
          </a:p>
          <a:p>
            <a:endParaRPr sz="2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99844224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Advisors</a:t>
            </a:r>
          </a:p>
        </p:txBody>
      </p:sp>
      <p:sp>
        <p:nvSpPr>
          <p:cNvPr id="240" name="Shape 240"/>
          <p:cNvSpPr txBox="1"/>
          <p:nvPr/>
        </p:nvSpPr>
        <p:spPr>
          <a:xfrm>
            <a:off x="881866" y="1417638"/>
            <a:ext cx="10428267" cy="4525961"/>
          </a:xfrm>
          <a:prstGeom prst="rect">
            <a:avLst/>
          </a:prstGeom>
          <a:noFill/>
          <a:ln>
            <a:noFill/>
          </a:ln>
        </p:spPr>
        <p:txBody>
          <a:bodyPr lIns="91425" tIns="45700" rIns="91425" bIns="45700" anchor="t" anchorCtr="0">
            <a:noAutofit/>
          </a:bodyPr>
          <a:lstStyle/>
          <a:p>
            <a:pPr marL="431800" indent="-330200">
              <a:spcBef>
                <a:spcPts val="500"/>
              </a:spcBef>
              <a:buClr>
                <a:srgbClr val="000000"/>
              </a:buClr>
              <a:buSzPct val="25000"/>
            </a:pPr>
            <a:r>
              <a:rPr lang="en-US" sz="2800" dirty="0">
                <a:solidFill>
                  <a:srgbClr val="000000"/>
                </a:solidFill>
                <a:latin typeface="Arial"/>
                <a:ea typeface="Arial"/>
                <a:cs typeface="Arial"/>
                <a:sym typeface="Arial"/>
              </a:rPr>
              <a:t>Dave Smith – Lead Engineer - 19 Years</a:t>
            </a:r>
          </a:p>
          <a:p>
            <a:pPr marL="431800" indent="-330200">
              <a:spcBef>
                <a:spcPts val="500"/>
              </a:spcBef>
              <a:buClr>
                <a:srgbClr val="000000"/>
              </a:buClr>
              <a:buSzPct val="25000"/>
            </a:pPr>
            <a:r>
              <a:rPr lang="en-US" sz="2800" dirty="0">
                <a:solidFill>
                  <a:srgbClr val="000000"/>
                </a:solidFill>
                <a:latin typeface="Arial"/>
                <a:ea typeface="Arial"/>
                <a:cs typeface="Arial"/>
                <a:sym typeface="Arial"/>
              </a:rPr>
              <a:t>Gary Fenn – Engineering, Elec/Programming, shop - 12 years</a:t>
            </a:r>
          </a:p>
          <a:p>
            <a:pPr marL="431800" indent="-330200">
              <a:spcBef>
                <a:spcPts val="500"/>
              </a:spcBef>
              <a:buClr>
                <a:srgbClr val="000000"/>
              </a:buClr>
              <a:buSzPct val="25000"/>
            </a:pPr>
            <a:r>
              <a:rPr lang="en-US" sz="2800" dirty="0">
                <a:solidFill>
                  <a:srgbClr val="000000"/>
                </a:solidFill>
                <a:latin typeface="Arial"/>
                <a:ea typeface="Arial"/>
                <a:cs typeface="Arial"/>
                <a:sym typeface="Arial"/>
              </a:rPr>
              <a:t>Kellie </a:t>
            </a:r>
            <a:r>
              <a:rPr lang="en-US" sz="2800" dirty="0" err="1">
                <a:solidFill>
                  <a:srgbClr val="000000"/>
                </a:solidFill>
                <a:latin typeface="Arial"/>
                <a:ea typeface="Arial"/>
                <a:cs typeface="Arial"/>
                <a:sym typeface="Arial"/>
              </a:rPr>
              <a:t>Determan</a:t>
            </a:r>
            <a:r>
              <a:rPr lang="en-US" sz="2800" dirty="0">
                <a:solidFill>
                  <a:srgbClr val="000000"/>
                </a:solidFill>
                <a:latin typeface="Arial"/>
                <a:ea typeface="Arial"/>
                <a:cs typeface="Arial"/>
                <a:sym typeface="Arial"/>
              </a:rPr>
              <a:t> – Media/Marketing - 6 Years</a:t>
            </a:r>
          </a:p>
          <a:p>
            <a:pPr marL="431800" indent="-330200">
              <a:spcBef>
                <a:spcPts val="500"/>
              </a:spcBef>
              <a:buClr>
                <a:schemeClr val="lt1"/>
              </a:buClr>
            </a:pPr>
            <a:endParaRPr sz="2400" dirty="0">
              <a:solidFill>
                <a:srgbClr val="000000"/>
              </a:solidFill>
              <a:latin typeface="Arial"/>
              <a:ea typeface="Arial"/>
              <a:cs typeface="Arial"/>
              <a:sym typeface="Arial"/>
            </a:endParaRPr>
          </a:p>
          <a:p>
            <a:endParaRPr sz="2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83919348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p:nvPr/>
        </p:nvSpPr>
        <p:spPr>
          <a:xfrm>
            <a:off x="2209800" y="152400"/>
            <a:ext cx="7467600" cy="771524"/>
          </a:xfrm>
          <a:prstGeom prst="rect">
            <a:avLst/>
          </a:prstGeom>
          <a:noFill/>
          <a:ln>
            <a:noFill/>
          </a:ln>
        </p:spPr>
        <p:txBody>
          <a:bodyPr lIns="90000" tIns="46800" rIns="90000" bIns="46800" anchor="t" anchorCtr="0">
            <a:noAutofit/>
          </a:bodyPr>
          <a:lstStyle/>
          <a:p>
            <a:pPr algn="ctr">
              <a:buClr>
                <a:srgbClr val="280099"/>
              </a:buClr>
              <a:buSzPct val="25000"/>
            </a:pPr>
            <a:r>
              <a:rPr lang="en-US" sz="4400">
                <a:solidFill>
                  <a:srgbClr val="280099"/>
                </a:solidFill>
                <a:latin typeface="Arial"/>
                <a:ea typeface="Arial"/>
                <a:cs typeface="Arial"/>
                <a:sym typeface="Arial"/>
              </a:rPr>
              <a:t>Mentoring</a:t>
            </a:r>
          </a:p>
        </p:txBody>
      </p:sp>
      <p:sp>
        <p:nvSpPr>
          <p:cNvPr id="247" name="Shape 247"/>
          <p:cNvSpPr txBox="1"/>
          <p:nvPr/>
        </p:nvSpPr>
        <p:spPr>
          <a:xfrm>
            <a:off x="2286000" y="1143000"/>
            <a:ext cx="7239000" cy="584200"/>
          </a:xfrm>
          <a:prstGeom prst="rect">
            <a:avLst/>
          </a:prstGeom>
          <a:noFill/>
          <a:ln>
            <a:noFill/>
          </a:ln>
        </p:spPr>
        <p:txBody>
          <a:bodyPr lIns="91425" tIns="45700" rIns="91425" bIns="45700" anchor="ctr" anchorCtr="0">
            <a:noAutofit/>
          </a:bodyPr>
          <a:lstStyle/>
          <a:p>
            <a:endParaRPr>
              <a:solidFill>
                <a:schemeClr val="lt1"/>
              </a:solidFill>
              <a:latin typeface="Arial"/>
              <a:ea typeface="Arial"/>
              <a:cs typeface="Arial"/>
              <a:sym typeface="Arial"/>
            </a:endParaRPr>
          </a:p>
        </p:txBody>
      </p:sp>
      <p:sp>
        <p:nvSpPr>
          <p:cNvPr id="248" name="Shape 248"/>
          <p:cNvSpPr txBox="1">
            <a:spLocks noGrp="1"/>
          </p:cNvSpPr>
          <p:nvPr>
            <p:ph type="body" idx="1"/>
          </p:nvPr>
        </p:nvSpPr>
        <p:spPr>
          <a:xfrm>
            <a:off x="1676400" y="990601"/>
            <a:ext cx="4572000" cy="5105399"/>
          </a:xfrm>
          <a:prstGeom prst="rect">
            <a:avLst/>
          </a:prstGeom>
          <a:noFill/>
          <a:ln>
            <a:noFill/>
          </a:ln>
        </p:spPr>
        <p:txBody>
          <a:bodyPr vert="horz" lIns="82275" tIns="41125" rIns="82275" bIns="41125" rtlCol="0" anchor="t" anchorCtr="0">
            <a:noAutofit/>
          </a:bodyPr>
          <a:lstStyle/>
          <a:p>
            <a:pPr marL="431800" indent="-330200">
              <a:lnSpc>
                <a:spcPct val="100000"/>
              </a:lnSpc>
              <a:spcBef>
                <a:spcPts val="0"/>
              </a:spcBef>
              <a:buClr>
                <a:srgbClr val="280099"/>
              </a:buClr>
              <a:buSzPct val="25000"/>
              <a:buNone/>
            </a:pPr>
            <a:r>
              <a:rPr lang="en-US" dirty="0">
                <a:solidFill>
                  <a:srgbClr val="280099"/>
                </a:solidFill>
                <a:latin typeface="Arial"/>
                <a:ea typeface="Arial"/>
                <a:cs typeface="Arial"/>
                <a:sym typeface="Arial"/>
              </a:rPr>
              <a:t>Professional Mentors</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Jason Bobel - Awards</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Paul Braun – Mechanical/Engineering Design</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Katie Dubiel -  Media</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Joe Dubiel – Shop</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Matt Eckert – Programming/ Project Management</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Tim Flickinger – Electrical/Scouting/Strategy</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Cindy Hawkins – Safety</a:t>
            </a:r>
          </a:p>
          <a:p>
            <a:pPr marL="431800" indent="-330200">
              <a:lnSpc>
                <a:spcPct val="100000"/>
              </a:lnSpc>
              <a:spcBef>
                <a:spcPts val="800"/>
              </a:spcBef>
              <a:buClr>
                <a:srgbClr val="000000"/>
              </a:buClr>
              <a:buSzPct val="25000"/>
              <a:buNone/>
            </a:pPr>
            <a:endParaRPr lang="en-US" sz="2000" dirty="0">
              <a:solidFill>
                <a:srgbClr val="000000"/>
              </a:solidFill>
              <a:latin typeface="Times New Roman"/>
              <a:ea typeface="Times New Roman"/>
              <a:cs typeface="Times New Roman"/>
              <a:sym typeface="Times New Roman"/>
            </a:endParaRPr>
          </a:p>
          <a:p>
            <a:pPr marL="431800" indent="-330200">
              <a:lnSpc>
                <a:spcPct val="100000"/>
              </a:lnSpc>
              <a:spcBef>
                <a:spcPts val="800"/>
              </a:spcBef>
              <a:buClr>
                <a:schemeClr val="dk1"/>
              </a:buClr>
              <a:buSzPct val="25000"/>
              <a:buNone/>
            </a:pPr>
            <a:endParaRPr sz="2000" dirty="0">
              <a:solidFill>
                <a:srgbClr val="000000"/>
              </a:solidFill>
              <a:latin typeface="Times New Roman"/>
              <a:ea typeface="Times New Roman"/>
              <a:cs typeface="Times New Roman"/>
              <a:sym typeface="Times New Roman"/>
            </a:endParaRPr>
          </a:p>
          <a:p>
            <a:pPr marL="307975" indent="-307975">
              <a:spcBef>
                <a:spcPts val="400"/>
              </a:spcBef>
              <a:buClr>
                <a:schemeClr val="dk1"/>
              </a:buClr>
              <a:buSzPct val="100000"/>
              <a:buNone/>
            </a:pPr>
            <a:endParaRPr sz="2000" dirty="0">
              <a:solidFill>
                <a:srgbClr val="000000"/>
              </a:solidFill>
              <a:latin typeface="Times New Roman"/>
              <a:ea typeface="Times New Roman"/>
              <a:cs typeface="Times New Roman"/>
              <a:sym typeface="Times New Roman"/>
            </a:endParaRPr>
          </a:p>
        </p:txBody>
      </p:sp>
      <p:sp>
        <p:nvSpPr>
          <p:cNvPr id="249" name="Shape 249"/>
          <p:cNvSpPr txBox="1">
            <a:spLocks noGrp="1"/>
          </p:cNvSpPr>
          <p:nvPr>
            <p:ph type="body" idx="2"/>
          </p:nvPr>
        </p:nvSpPr>
        <p:spPr>
          <a:xfrm>
            <a:off x="6248401" y="957262"/>
            <a:ext cx="4267199" cy="4953000"/>
          </a:xfrm>
          <a:prstGeom prst="rect">
            <a:avLst/>
          </a:prstGeom>
          <a:noFill/>
          <a:ln>
            <a:noFill/>
          </a:ln>
        </p:spPr>
        <p:txBody>
          <a:bodyPr vert="horz" lIns="82275" tIns="41125" rIns="82275" bIns="41125" rtlCol="0" anchor="t" anchorCtr="0">
            <a:noAutofit/>
          </a:bodyPr>
          <a:lstStyle/>
          <a:p>
            <a:pPr marL="431800" indent="-330200">
              <a:lnSpc>
                <a:spcPct val="100000"/>
              </a:lnSpc>
              <a:spcBef>
                <a:spcPts val="0"/>
              </a:spcBef>
              <a:buClr>
                <a:srgbClr val="280099"/>
              </a:buClr>
              <a:buSzPct val="25000"/>
              <a:buNone/>
            </a:pPr>
            <a:r>
              <a:rPr lang="en-US" dirty="0">
                <a:solidFill>
                  <a:srgbClr val="280099"/>
                </a:solidFill>
                <a:latin typeface="Arial"/>
                <a:ea typeface="Arial"/>
                <a:cs typeface="Arial"/>
                <a:sym typeface="Arial"/>
              </a:rPr>
              <a:t>Professional Mentors (Cont.)</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Dave Ritenburgh – Shop </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Sonia Ritenburgh – Uniforms</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Brian Schulz – Mechanical</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Katherine Stewart – Fundraising</a:t>
            </a:r>
          </a:p>
          <a:p>
            <a:pPr marL="431800" indent="-330200">
              <a:lnSpc>
                <a:spcPct val="100000"/>
              </a:lnSpc>
              <a:spcBef>
                <a:spcPts val="800"/>
              </a:spcBef>
              <a:buClr>
                <a:srgbClr val="000000"/>
              </a:buClr>
              <a:buSzPct val="25000"/>
              <a:buNone/>
            </a:pPr>
            <a:endParaRPr lang="en-US" sz="2000" dirty="0">
              <a:solidFill>
                <a:srgbClr val="000000"/>
              </a:solidFill>
              <a:latin typeface="Times New Roman"/>
              <a:ea typeface="Times New Roman"/>
              <a:cs typeface="Times New Roman"/>
              <a:sym typeface="Times New Roman"/>
            </a:endParaRPr>
          </a:p>
          <a:p>
            <a:pPr marL="431800" indent="-330200">
              <a:lnSpc>
                <a:spcPct val="100000"/>
              </a:lnSpc>
              <a:spcBef>
                <a:spcPts val="0"/>
              </a:spcBef>
              <a:buClr>
                <a:srgbClr val="280099"/>
              </a:buClr>
              <a:buSzPct val="25000"/>
              <a:buNone/>
            </a:pPr>
            <a:endParaRPr lang="en-US" dirty="0">
              <a:solidFill>
                <a:srgbClr val="280099"/>
              </a:solidFill>
              <a:latin typeface="Arial"/>
              <a:ea typeface="Arial"/>
              <a:cs typeface="Arial"/>
              <a:sym typeface="Arial"/>
            </a:endParaRPr>
          </a:p>
          <a:p>
            <a:pPr marL="431800" indent="-330200">
              <a:lnSpc>
                <a:spcPct val="100000"/>
              </a:lnSpc>
              <a:spcBef>
                <a:spcPts val="0"/>
              </a:spcBef>
              <a:buClr>
                <a:srgbClr val="280099"/>
              </a:buClr>
              <a:buSzPct val="25000"/>
              <a:buNone/>
            </a:pPr>
            <a:r>
              <a:rPr lang="en-US" dirty="0">
                <a:solidFill>
                  <a:srgbClr val="280099"/>
                </a:solidFill>
                <a:latin typeface="Arial"/>
                <a:ea typeface="Arial"/>
                <a:cs typeface="Arial"/>
                <a:sym typeface="Arial"/>
              </a:rPr>
              <a:t>College Mentors</a:t>
            </a:r>
          </a:p>
          <a:p>
            <a:pPr marL="431800" indent="-330200">
              <a:lnSpc>
                <a:spcPct val="100000"/>
              </a:lnSpc>
              <a:spcBef>
                <a:spcPts val="800"/>
              </a:spcBef>
              <a:buClr>
                <a:srgbClr val="000000"/>
              </a:buClr>
              <a:buSzPct val="25000"/>
              <a:buNone/>
            </a:pPr>
            <a:r>
              <a:rPr lang="en-US" sz="2000" dirty="0" err="1">
                <a:solidFill>
                  <a:srgbClr val="000000"/>
                </a:solidFill>
                <a:latin typeface="Times New Roman"/>
                <a:ea typeface="Times New Roman"/>
                <a:cs typeface="Times New Roman"/>
                <a:sym typeface="Times New Roman"/>
              </a:rPr>
              <a:t>Breeana</a:t>
            </a:r>
            <a:r>
              <a:rPr lang="en-US" sz="2000" dirty="0">
                <a:solidFill>
                  <a:srgbClr val="000000"/>
                </a:solidFill>
                <a:latin typeface="Times New Roman"/>
                <a:ea typeface="Times New Roman"/>
                <a:cs typeface="Times New Roman"/>
                <a:sym typeface="Times New Roman"/>
              </a:rPr>
              <a:t> Oakley</a:t>
            </a:r>
          </a:p>
          <a:p>
            <a:pPr marL="431800" indent="-330200">
              <a:lnSpc>
                <a:spcPct val="100000"/>
              </a:lnSpc>
              <a:spcBef>
                <a:spcPts val="800"/>
              </a:spcBef>
              <a:buClr>
                <a:srgbClr val="000000"/>
              </a:buClr>
              <a:buSzPct val="25000"/>
              <a:buNone/>
            </a:pPr>
            <a:r>
              <a:rPr lang="en-US" sz="2000" dirty="0">
                <a:solidFill>
                  <a:srgbClr val="000000"/>
                </a:solidFill>
                <a:latin typeface="Times New Roman"/>
                <a:ea typeface="Times New Roman"/>
                <a:cs typeface="Times New Roman"/>
                <a:sym typeface="Times New Roman"/>
              </a:rPr>
              <a:t>James Wallace</a:t>
            </a:r>
          </a:p>
        </p:txBody>
      </p:sp>
    </p:spTree>
    <p:extLst>
      <p:ext uri="{BB962C8B-B14F-4D97-AF65-F5344CB8AC3E}">
        <p14:creationId xmlns:p14="http://schemas.microsoft.com/office/powerpoint/2010/main" val="25845232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This Year…</a:t>
            </a:r>
          </a:p>
        </p:txBody>
      </p:sp>
      <p:sp>
        <p:nvSpPr>
          <p:cNvPr id="6" name="Content Placeholder 5"/>
          <p:cNvSpPr>
            <a:spLocks noGrp="1"/>
          </p:cNvSpPr>
          <p:nvPr>
            <p:ph idx="1"/>
          </p:nvPr>
        </p:nvSpPr>
        <p:spPr/>
        <p:txBody>
          <a:bodyPr/>
          <a:lstStyle/>
          <a:p>
            <a:r>
              <a:rPr lang="en-US" dirty="0"/>
              <a:t>5</a:t>
            </a:r>
            <a:r>
              <a:rPr lang="en-US" baseline="30000" dirty="0"/>
              <a:t>th</a:t>
            </a:r>
            <a:r>
              <a:rPr lang="en-US" dirty="0"/>
              <a:t> year student</a:t>
            </a:r>
          </a:p>
          <a:p>
            <a:endParaRPr lang="en-US" dirty="0"/>
          </a:p>
          <a:p>
            <a:r>
              <a:rPr lang="en-US" dirty="0"/>
              <a:t>Some Oakland schools are offering a “5</a:t>
            </a:r>
            <a:r>
              <a:rPr lang="en-US" baseline="30000" dirty="0"/>
              <a:t>th</a:t>
            </a:r>
            <a:r>
              <a:rPr lang="en-US" dirty="0"/>
              <a:t> year” of high school.  This program is called the “Ace Program”</a:t>
            </a:r>
          </a:p>
          <a:p>
            <a:pPr lvl="1"/>
            <a:r>
              <a:rPr lang="en-US" dirty="0"/>
              <a:t>Students are effectively “college” students but are still officially high school</a:t>
            </a:r>
          </a:p>
          <a:p>
            <a:pPr marL="457200" lvl="1" indent="0">
              <a:buNone/>
            </a:pPr>
            <a:endParaRPr lang="en-US" dirty="0"/>
          </a:p>
          <a:p>
            <a:r>
              <a:rPr lang="en-US" dirty="0"/>
              <a:t>New experience for us!</a:t>
            </a:r>
          </a:p>
          <a:p>
            <a:endParaRPr lang="en-US" dirty="0"/>
          </a:p>
          <a:p>
            <a:r>
              <a:rPr lang="en-US" dirty="0"/>
              <a:t>Eric Braun will be our first student in this status – more to come</a:t>
            </a:r>
          </a:p>
        </p:txBody>
      </p:sp>
    </p:spTree>
    <p:extLst>
      <p:ext uri="{BB962C8B-B14F-4D97-AF65-F5344CB8AC3E}">
        <p14:creationId xmlns:p14="http://schemas.microsoft.com/office/powerpoint/2010/main" val="131934560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Shape 420"/>
          <p:cNvPicPr preferRelativeResize="0"/>
          <p:nvPr/>
        </p:nvPicPr>
        <p:blipFill rotWithShape="1">
          <a:blip r:embed="rId3" cstate="print">
            <a:alphaModFix/>
          </a:blip>
          <a:srcRect/>
          <a:stretch/>
        </p:blipFill>
        <p:spPr>
          <a:xfrm>
            <a:off x="3358661" y="3493478"/>
            <a:ext cx="5956300" cy="3124199"/>
          </a:xfrm>
          <a:prstGeom prst="rect">
            <a:avLst/>
          </a:prstGeom>
          <a:noFill/>
          <a:ln>
            <a:noFill/>
          </a:ln>
        </p:spPr>
      </p:pic>
      <p:sp>
        <p:nvSpPr>
          <p:cNvPr id="421" name="Shape 421"/>
          <p:cNvSpPr txBox="1">
            <a:spLocks noGrp="1"/>
          </p:cNvSpPr>
          <p:nvPr>
            <p:ph type="title"/>
          </p:nvPr>
        </p:nvSpPr>
        <p:spPr>
          <a:xfrm>
            <a:off x="1746250" y="274637"/>
            <a:ext cx="8699500" cy="822324"/>
          </a:xfrm>
          <a:prstGeom prst="rect">
            <a:avLst/>
          </a:prstGeom>
          <a:noFill/>
          <a:ln>
            <a:noFill/>
          </a:ln>
        </p:spPr>
        <p:txBody>
          <a:bodyPr vert="horz" lIns="0" tIns="0" rIns="0" bIns="0" rtlCol="0" anchor="t" anchorCtr="0">
            <a:noAutofit/>
          </a:bodyPr>
          <a:lstStyle/>
          <a:p>
            <a:pPr>
              <a:lnSpc>
                <a:spcPct val="95000"/>
              </a:lnSpc>
              <a:spcBef>
                <a:spcPts val="0"/>
              </a:spcBef>
              <a:buClr>
                <a:srgbClr val="280099"/>
              </a:buClr>
              <a:buSzPct val="25000"/>
            </a:pPr>
            <a:r>
              <a:rPr lang="en-US">
                <a:solidFill>
                  <a:srgbClr val="280099"/>
                </a:solidFill>
                <a:latin typeface="Arial"/>
                <a:ea typeface="Arial"/>
                <a:cs typeface="Arial"/>
                <a:sym typeface="Arial"/>
              </a:rPr>
              <a:t>Sub Team Organization/Training</a:t>
            </a:r>
          </a:p>
        </p:txBody>
      </p:sp>
      <p:sp>
        <p:nvSpPr>
          <p:cNvPr id="422" name="Shape 422"/>
          <p:cNvSpPr txBox="1">
            <a:spLocks noGrp="1"/>
          </p:cNvSpPr>
          <p:nvPr>
            <p:ph type="body" idx="1"/>
          </p:nvPr>
        </p:nvSpPr>
        <p:spPr>
          <a:xfrm>
            <a:off x="1524000" y="990600"/>
            <a:ext cx="8694736" cy="5226050"/>
          </a:xfrm>
          <a:prstGeom prst="rect">
            <a:avLst/>
          </a:prstGeom>
          <a:noFill/>
          <a:ln>
            <a:noFill/>
          </a:ln>
        </p:spPr>
        <p:txBody>
          <a:bodyPr vert="horz" lIns="0" tIns="0" rIns="0" bIns="0" rtlCol="0" anchor="t" anchorCtr="0">
            <a:noAutofit/>
          </a:bodyPr>
          <a:lstStyle/>
          <a:p>
            <a:pPr marL="430212" lvl="1" indent="-328612">
              <a:lnSpc>
                <a:spcPct val="95000"/>
              </a:lnSpc>
              <a:spcBef>
                <a:spcPts val="0"/>
              </a:spcBef>
              <a:buClr>
                <a:srgbClr val="FF3366"/>
              </a:buClr>
              <a:buSzPct val="45000"/>
              <a:buFont typeface="Noto Sans Symbols"/>
              <a:buChar char="●"/>
            </a:pPr>
            <a:r>
              <a:rPr lang="en-US" sz="3200">
                <a:solidFill>
                  <a:srgbClr val="000000"/>
                </a:solidFill>
                <a:latin typeface="Arial"/>
                <a:ea typeface="Arial"/>
                <a:cs typeface="Arial"/>
                <a:sym typeface="Arial"/>
              </a:rPr>
              <a:t>Sub-Team Assignments</a:t>
            </a:r>
          </a:p>
          <a:p>
            <a:pPr marL="841375" lvl="3" indent="-333375">
              <a:lnSpc>
                <a:spcPct val="95000"/>
              </a:lnSpc>
              <a:spcBef>
                <a:spcPts val="800"/>
              </a:spcBef>
              <a:buClr>
                <a:srgbClr val="FF3366"/>
              </a:buClr>
              <a:buSzPct val="45000"/>
              <a:buFont typeface="Noto Sans Symbols"/>
              <a:buChar char="●"/>
            </a:pPr>
            <a:r>
              <a:rPr lang="en-US" sz="2800">
                <a:solidFill>
                  <a:srgbClr val="000000"/>
                </a:solidFill>
                <a:latin typeface="Arial"/>
                <a:ea typeface="Arial"/>
                <a:cs typeface="Arial"/>
                <a:sym typeface="Arial"/>
              </a:rPr>
              <a:t>Technical </a:t>
            </a:r>
          </a:p>
          <a:p>
            <a:pPr marL="1252537" lvl="4" indent="-325437">
              <a:lnSpc>
                <a:spcPct val="95000"/>
              </a:lnSpc>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Chassis, Electrical, Manipulators, Etc.</a:t>
            </a:r>
          </a:p>
          <a:p>
            <a:pPr marL="841375" lvl="3" indent="-333375">
              <a:lnSpc>
                <a:spcPct val="95000"/>
              </a:lnSpc>
              <a:spcBef>
                <a:spcPts val="800"/>
              </a:spcBef>
              <a:buClr>
                <a:srgbClr val="FF3366"/>
              </a:buClr>
              <a:buSzPct val="45000"/>
              <a:buFont typeface="Noto Sans Symbols"/>
              <a:buChar char="●"/>
            </a:pPr>
            <a:r>
              <a:rPr lang="en-US" sz="2800">
                <a:solidFill>
                  <a:srgbClr val="000000"/>
                </a:solidFill>
                <a:latin typeface="Arial"/>
                <a:ea typeface="Arial"/>
                <a:cs typeface="Arial"/>
                <a:sym typeface="Arial"/>
              </a:rPr>
              <a:t>Managerial</a:t>
            </a:r>
          </a:p>
          <a:p>
            <a:pPr marL="1252537" lvl="4" indent="-325437">
              <a:lnSpc>
                <a:spcPct val="95000"/>
              </a:lnSpc>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Awards, Website, Media, Entrepreneurship, Etc</a:t>
            </a:r>
          </a:p>
          <a:p>
            <a:pPr marL="0" indent="0">
              <a:lnSpc>
                <a:spcPct val="95000"/>
              </a:lnSpc>
              <a:spcBef>
                <a:spcPts val="0"/>
              </a:spcBef>
              <a:buClr>
                <a:srgbClr val="444444"/>
              </a:buClr>
              <a:buSzPct val="25000"/>
              <a:buNone/>
            </a:pPr>
            <a:r>
              <a:rPr lang="en-US" sz="2400">
                <a:solidFill>
                  <a:srgbClr val="444444"/>
                </a:solidFill>
                <a:latin typeface="Arial"/>
                <a:ea typeface="Arial"/>
                <a:cs typeface="Arial"/>
                <a:sym typeface="Arial"/>
              </a:rPr>
              <a:t> </a:t>
            </a:r>
          </a:p>
        </p:txBody>
      </p:sp>
    </p:spTree>
    <p:extLst>
      <p:ext uri="{BB962C8B-B14F-4D97-AF65-F5344CB8AC3E}">
        <p14:creationId xmlns:p14="http://schemas.microsoft.com/office/powerpoint/2010/main" val="130487483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Shape 268"/>
          <p:cNvSpPr txBox="1">
            <a:spLocks noGrp="1"/>
          </p:cNvSpPr>
          <p:nvPr>
            <p:ph type="title"/>
          </p:nvPr>
        </p:nvSpPr>
        <p:spPr>
          <a:xfrm>
            <a:off x="2209800" y="608013"/>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sz="3600">
                <a:solidFill>
                  <a:srgbClr val="280099"/>
                </a:solidFill>
                <a:latin typeface="Arial"/>
                <a:ea typeface="Arial"/>
                <a:cs typeface="Arial"/>
                <a:sym typeface="Arial"/>
              </a:rPr>
              <a:t>Gender Ratio Over Time</a:t>
            </a:r>
          </a:p>
        </p:txBody>
      </p:sp>
      <p:pic>
        <p:nvPicPr>
          <p:cNvPr id="3" name="Content Placeholder 2" descr="Screen Shot 2017-07-25 at 8.39.52 AM.png"/>
          <p:cNvPicPr>
            <a:picLocks noGrp="1" noChangeAspect="1"/>
          </p:cNvPicPr>
          <p:nvPr>
            <p:ph idx="1"/>
          </p:nvPr>
        </p:nvPicPr>
        <p:blipFill>
          <a:blip r:embed="rId3" cstate="print">
            <a:extLst>
              <a:ext uri="{28A0092B-C50C-407E-A947-70E740481C1C}">
                <a14:useLocalDpi xmlns:a14="http://schemas.microsoft.com/office/drawing/2010/main" val="0"/>
              </a:ext>
            </a:extLst>
          </a:blip>
          <a:srcRect l="-30952" r="-30952"/>
          <a:stretch>
            <a:fillRect/>
          </a:stretch>
        </p:blipFill>
        <p:spPr>
          <a:xfrm>
            <a:off x="532798" y="1505704"/>
            <a:ext cx="10669587" cy="4414837"/>
          </a:xfrm>
        </p:spPr>
      </p:pic>
    </p:spTree>
    <p:extLst>
      <p:ext uri="{BB962C8B-B14F-4D97-AF65-F5344CB8AC3E}">
        <p14:creationId xmlns:p14="http://schemas.microsoft.com/office/powerpoint/2010/main" val="378766239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2209800" y="608013"/>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sz="3600">
                <a:solidFill>
                  <a:srgbClr val="280099"/>
                </a:solidFill>
                <a:latin typeface="Arial"/>
                <a:ea typeface="Arial"/>
                <a:cs typeface="Arial"/>
                <a:sym typeface="Arial"/>
              </a:rPr>
              <a:t>Parent/Robotics</a:t>
            </a:r>
            <a:r>
              <a:rPr lang="en-US" sz="3200">
                <a:solidFill>
                  <a:schemeClr val="dk2"/>
                </a:solidFill>
                <a:latin typeface="Times New Roman"/>
                <a:ea typeface="Times New Roman"/>
                <a:cs typeface="Times New Roman"/>
                <a:sym typeface="Times New Roman"/>
              </a:rPr>
              <a:t> </a:t>
            </a:r>
            <a:r>
              <a:rPr lang="en-US" sz="3600">
                <a:solidFill>
                  <a:srgbClr val="280099"/>
                </a:solidFill>
                <a:latin typeface="Arial"/>
                <a:ea typeface="Arial"/>
                <a:cs typeface="Arial"/>
                <a:sym typeface="Arial"/>
              </a:rPr>
              <a:t>Organization (PRO)</a:t>
            </a:r>
          </a:p>
        </p:txBody>
      </p:sp>
      <p:sp>
        <p:nvSpPr>
          <p:cNvPr id="255" name="Shape 255"/>
          <p:cNvSpPr txBox="1">
            <a:spLocks noGrp="1"/>
          </p:cNvSpPr>
          <p:nvPr>
            <p:ph type="body" idx="1"/>
          </p:nvPr>
        </p:nvSpPr>
        <p:spPr>
          <a:xfrm>
            <a:off x="2209800" y="1905000"/>
            <a:ext cx="7772400" cy="4116386"/>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Travel Arrangements</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Accommodation Arrangements</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Fundraising Coordination</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Team Spirit</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Banquet Arrangements/Coordination</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Team Building Activities</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Meal Coordination</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Camp Coordination</a:t>
            </a:r>
          </a:p>
          <a:p>
            <a:pPr marL="307975" indent="-307975">
              <a:lnSpc>
                <a:spcPct val="100000"/>
              </a:lnSpc>
              <a:spcBef>
                <a:spcPts val="480"/>
              </a:spcBef>
              <a:buClr>
                <a:schemeClr val="dk1"/>
              </a:buClr>
              <a:buSzPct val="100000"/>
              <a:buFont typeface="Times New Roman"/>
              <a:buChar char="•"/>
            </a:pPr>
            <a:r>
              <a:rPr lang="en-US" sz="2400">
                <a:solidFill>
                  <a:schemeClr val="dk1"/>
                </a:solidFill>
                <a:latin typeface="Times New Roman"/>
                <a:ea typeface="Times New Roman"/>
                <a:cs typeface="Times New Roman"/>
                <a:sym typeface="Times New Roman"/>
              </a:rPr>
              <a:t>Youth Program Coordination</a:t>
            </a:r>
          </a:p>
          <a:p>
            <a:pPr marL="307975" indent="-307975">
              <a:spcBef>
                <a:spcPts val="480"/>
              </a:spcBef>
              <a:buClr>
                <a:schemeClr val="dk1"/>
              </a:buClr>
              <a:buSzPct val="100000"/>
              <a:buNone/>
            </a:pPr>
            <a:endParaRPr sz="24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5828527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so far?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9730640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223971915"/>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dirty="0"/>
              <a:t>Team Organization</a:t>
            </a:r>
          </a:p>
          <a:p>
            <a:r>
              <a:rPr lang="en-US" sz="3200" b="1" dirty="0"/>
              <a:t>Code of Conduct</a:t>
            </a:r>
          </a:p>
          <a:p>
            <a:r>
              <a:rPr lang="en-US" dirty="0"/>
              <a:t>Community Service</a:t>
            </a:r>
          </a:p>
          <a:p>
            <a:r>
              <a:rPr lang="en-US" dirty="0"/>
              <a:t>Business Details</a:t>
            </a:r>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27954401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Shape 377"/>
          <p:cNvSpPr txBox="1"/>
          <p:nvPr/>
        </p:nvSpPr>
        <p:spPr>
          <a:xfrm>
            <a:off x="1981200" y="274637"/>
            <a:ext cx="8229600" cy="1143000"/>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Code of Conduct</a:t>
            </a:r>
          </a:p>
        </p:txBody>
      </p:sp>
      <p:sp>
        <p:nvSpPr>
          <p:cNvPr id="378" name="Shape 378"/>
          <p:cNvSpPr txBox="1"/>
          <p:nvPr/>
        </p:nvSpPr>
        <p:spPr>
          <a:xfrm>
            <a:off x="1981201" y="1143000"/>
            <a:ext cx="4040187" cy="639762"/>
          </a:xfrm>
          <a:prstGeom prst="rect">
            <a:avLst/>
          </a:prstGeom>
          <a:noFill/>
          <a:ln>
            <a:noFill/>
          </a:ln>
        </p:spPr>
        <p:txBody>
          <a:bodyPr lIns="91425" tIns="45700" rIns="91425" bIns="45700" anchor="b" anchorCtr="0">
            <a:noAutofit/>
          </a:bodyPr>
          <a:lstStyle/>
          <a:p>
            <a:pPr>
              <a:buClr>
                <a:srgbClr val="000000"/>
              </a:buClr>
              <a:buSzPct val="25000"/>
            </a:pPr>
            <a:r>
              <a:rPr lang="en-US" sz="2400" b="1">
                <a:solidFill>
                  <a:srgbClr val="000000"/>
                </a:solidFill>
                <a:latin typeface="Arial"/>
                <a:ea typeface="Arial"/>
                <a:cs typeface="Arial"/>
                <a:sym typeface="Arial"/>
              </a:rPr>
              <a:t>Student Expectations</a:t>
            </a:r>
          </a:p>
        </p:txBody>
      </p:sp>
      <p:sp>
        <p:nvSpPr>
          <p:cNvPr id="379" name="Shape 379"/>
          <p:cNvSpPr txBox="1"/>
          <p:nvPr/>
        </p:nvSpPr>
        <p:spPr>
          <a:xfrm>
            <a:off x="1981201" y="1828801"/>
            <a:ext cx="4040187" cy="4190999"/>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400">
                <a:solidFill>
                  <a:srgbClr val="000000"/>
                </a:solidFill>
                <a:latin typeface="Arial"/>
                <a:ea typeface="Arial"/>
                <a:cs typeface="Arial"/>
                <a:sym typeface="Arial"/>
              </a:rPr>
              <a:t>Be Respectful</a:t>
            </a:r>
          </a:p>
          <a:p>
            <a:pPr marL="430212" indent="-328612">
              <a:spcBef>
                <a:spcPts val="500"/>
              </a:spcBef>
              <a:buClr>
                <a:srgbClr val="FF3366"/>
              </a:buClr>
              <a:buSzPct val="45000"/>
              <a:buFont typeface="Noto Sans Symbols"/>
              <a:buChar char="●"/>
            </a:pPr>
            <a:r>
              <a:rPr lang="en-US" sz="2400">
                <a:solidFill>
                  <a:srgbClr val="000000"/>
                </a:solidFill>
                <a:latin typeface="Arial"/>
                <a:ea typeface="Arial"/>
                <a:cs typeface="Arial"/>
                <a:sym typeface="Arial"/>
              </a:rPr>
              <a:t>Student Recruitment</a:t>
            </a:r>
          </a:p>
          <a:p>
            <a:pPr marL="430212" indent="-328612">
              <a:spcBef>
                <a:spcPts val="500"/>
              </a:spcBef>
              <a:buClr>
                <a:srgbClr val="FF3366"/>
              </a:buClr>
              <a:buSzPct val="45000"/>
              <a:buFont typeface="Noto Sans Symbols"/>
              <a:buChar char="●"/>
            </a:pPr>
            <a:r>
              <a:rPr lang="en-US" sz="2400">
                <a:solidFill>
                  <a:srgbClr val="000000"/>
                </a:solidFill>
                <a:latin typeface="Arial"/>
                <a:ea typeface="Arial"/>
                <a:cs typeface="Arial"/>
                <a:sym typeface="Arial"/>
              </a:rPr>
              <a:t>Team Building</a:t>
            </a:r>
          </a:p>
          <a:p>
            <a:pPr marL="430212" indent="-328612">
              <a:spcBef>
                <a:spcPts val="500"/>
              </a:spcBef>
              <a:buClr>
                <a:srgbClr val="FF3366"/>
              </a:buClr>
              <a:buSzPct val="45000"/>
              <a:buFont typeface="Noto Sans Symbols"/>
              <a:buChar char="●"/>
            </a:pPr>
            <a:r>
              <a:rPr lang="en-US" sz="2400">
                <a:solidFill>
                  <a:srgbClr val="000000"/>
                </a:solidFill>
                <a:latin typeface="Arial"/>
                <a:ea typeface="Arial"/>
                <a:cs typeface="Arial"/>
                <a:sym typeface="Arial"/>
              </a:rPr>
              <a:t>Student Leadership</a:t>
            </a:r>
          </a:p>
          <a:p>
            <a:pPr marL="430212" indent="-328612">
              <a:spcBef>
                <a:spcPts val="500"/>
              </a:spcBef>
              <a:buClr>
                <a:srgbClr val="FF3366"/>
              </a:buClr>
              <a:buSzPct val="45000"/>
              <a:buFont typeface="Noto Sans Symbols"/>
              <a:buChar char="●"/>
            </a:pPr>
            <a:r>
              <a:rPr lang="en-US" sz="2400">
                <a:solidFill>
                  <a:srgbClr val="000000"/>
                </a:solidFill>
                <a:latin typeface="Arial"/>
                <a:ea typeface="Arial"/>
                <a:cs typeface="Arial"/>
                <a:sym typeface="Arial"/>
              </a:rPr>
              <a:t>Spreading the word of FIRST</a:t>
            </a:r>
          </a:p>
          <a:p>
            <a:pPr marL="430212" indent="-328612">
              <a:spcBef>
                <a:spcPts val="500"/>
              </a:spcBef>
              <a:buClr>
                <a:srgbClr val="FF3366"/>
              </a:buClr>
              <a:buSzPct val="45000"/>
              <a:buFont typeface="Noto Sans Symbols"/>
              <a:buChar char="●"/>
            </a:pPr>
            <a:r>
              <a:rPr lang="en-US" sz="2400">
                <a:solidFill>
                  <a:srgbClr val="000000"/>
                </a:solidFill>
                <a:latin typeface="Arial"/>
                <a:ea typeface="Arial"/>
                <a:cs typeface="Arial"/>
                <a:sym typeface="Arial"/>
              </a:rPr>
              <a:t>Giving back to FIRST as an alumni</a:t>
            </a:r>
          </a:p>
          <a:p>
            <a:pPr marL="430212" indent="-328612">
              <a:spcBef>
                <a:spcPts val="500"/>
              </a:spcBef>
              <a:buClr>
                <a:srgbClr val="FF3366"/>
              </a:buClr>
              <a:buSzPct val="45000"/>
              <a:buFont typeface="Noto Sans Symbols"/>
              <a:buChar char="●"/>
            </a:pPr>
            <a:r>
              <a:rPr lang="en-US" sz="2400">
                <a:solidFill>
                  <a:srgbClr val="000000"/>
                </a:solidFill>
                <a:latin typeface="Arial"/>
                <a:ea typeface="Arial"/>
                <a:cs typeface="Arial"/>
                <a:sym typeface="Arial"/>
              </a:rPr>
              <a:t>Positive Attitude</a:t>
            </a:r>
          </a:p>
          <a:p>
            <a:pPr marL="430212" indent="-328612">
              <a:spcBef>
                <a:spcPts val="500"/>
              </a:spcBef>
              <a:buClr>
                <a:srgbClr val="FF3366"/>
              </a:buClr>
              <a:buSzPct val="45000"/>
              <a:buFont typeface="Noto Sans Symbols"/>
              <a:buChar char="●"/>
            </a:pPr>
            <a:r>
              <a:rPr lang="en-US" sz="2400">
                <a:solidFill>
                  <a:srgbClr val="000000"/>
                </a:solidFill>
                <a:latin typeface="Arial"/>
                <a:ea typeface="Arial"/>
                <a:cs typeface="Arial"/>
                <a:sym typeface="Arial"/>
              </a:rPr>
              <a:t>Being Responsible</a:t>
            </a:r>
          </a:p>
        </p:txBody>
      </p:sp>
      <p:sp>
        <p:nvSpPr>
          <p:cNvPr id="380" name="Shape 380"/>
          <p:cNvSpPr txBox="1"/>
          <p:nvPr/>
        </p:nvSpPr>
        <p:spPr>
          <a:xfrm>
            <a:off x="6172200" y="1143000"/>
            <a:ext cx="4041774" cy="639762"/>
          </a:xfrm>
          <a:prstGeom prst="rect">
            <a:avLst/>
          </a:prstGeom>
          <a:noFill/>
          <a:ln>
            <a:noFill/>
          </a:ln>
        </p:spPr>
        <p:txBody>
          <a:bodyPr lIns="91425" tIns="45700" rIns="91425" bIns="45700" anchor="b" anchorCtr="0">
            <a:noAutofit/>
          </a:bodyPr>
          <a:lstStyle/>
          <a:p>
            <a:pPr>
              <a:buClr>
                <a:srgbClr val="000000"/>
              </a:buClr>
              <a:buSzPct val="25000"/>
            </a:pPr>
            <a:r>
              <a:rPr lang="en-US" sz="2400" b="1">
                <a:solidFill>
                  <a:srgbClr val="000000"/>
                </a:solidFill>
                <a:latin typeface="Arial"/>
                <a:ea typeface="Arial"/>
                <a:cs typeface="Arial"/>
                <a:sym typeface="Arial"/>
              </a:rPr>
              <a:t>Student Responsibilities</a:t>
            </a:r>
          </a:p>
        </p:txBody>
      </p:sp>
      <p:sp>
        <p:nvSpPr>
          <p:cNvPr id="381" name="Shape 381"/>
          <p:cNvSpPr txBox="1"/>
          <p:nvPr/>
        </p:nvSpPr>
        <p:spPr>
          <a:xfrm>
            <a:off x="6172199" y="1828800"/>
            <a:ext cx="5281863" cy="3951286"/>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400" dirty="0">
                <a:solidFill>
                  <a:srgbClr val="000000"/>
                </a:solidFill>
                <a:latin typeface="Arial"/>
                <a:ea typeface="Arial"/>
                <a:cs typeface="Arial"/>
                <a:sym typeface="Arial"/>
              </a:rPr>
              <a:t>Maintain a 75% in all classes</a:t>
            </a:r>
          </a:p>
          <a:p>
            <a:pPr marL="430212" indent="-328612">
              <a:spcBef>
                <a:spcPts val="600"/>
              </a:spcBef>
              <a:buClr>
                <a:srgbClr val="FF3366"/>
              </a:buClr>
              <a:buSzPct val="45000"/>
              <a:buFont typeface="Noto Sans Symbols"/>
              <a:buChar char="●"/>
            </a:pPr>
            <a:r>
              <a:rPr lang="en-US" sz="2400" dirty="0">
                <a:solidFill>
                  <a:srgbClr val="000000"/>
                </a:solidFill>
                <a:latin typeface="Arial"/>
                <a:ea typeface="Arial"/>
                <a:cs typeface="Arial"/>
                <a:sym typeface="Arial"/>
              </a:rPr>
              <a:t>Promptness and Attendance</a:t>
            </a:r>
          </a:p>
          <a:p>
            <a:pPr marL="1173162" lvl="1" indent="-334962">
              <a:spcBef>
                <a:spcPts val="600"/>
              </a:spcBef>
              <a:buClr>
                <a:srgbClr val="FF3366"/>
              </a:buClr>
              <a:buSzPct val="45000"/>
              <a:buFont typeface="Noto Sans Symbols"/>
              <a:buChar char="●"/>
            </a:pPr>
            <a:r>
              <a:rPr lang="en-US" sz="2400" dirty="0">
                <a:solidFill>
                  <a:srgbClr val="000000"/>
                </a:solidFill>
                <a:latin typeface="Arial"/>
                <a:ea typeface="Arial"/>
                <a:cs typeface="Arial"/>
                <a:sym typeface="Arial"/>
              </a:rPr>
              <a:t>On time = Late</a:t>
            </a:r>
          </a:p>
          <a:p>
            <a:pPr marL="430212" indent="-328612">
              <a:spcBef>
                <a:spcPts val="600"/>
              </a:spcBef>
              <a:buClr>
                <a:srgbClr val="FF3366"/>
              </a:buClr>
              <a:buSzPct val="45000"/>
              <a:buFont typeface="Noto Sans Symbols"/>
              <a:buChar char="●"/>
            </a:pPr>
            <a:r>
              <a:rPr lang="en-US" sz="2400" dirty="0">
                <a:solidFill>
                  <a:srgbClr val="000000"/>
                </a:solidFill>
                <a:latin typeface="Arial"/>
                <a:ea typeface="Arial"/>
                <a:cs typeface="Arial"/>
                <a:sym typeface="Arial"/>
              </a:rPr>
              <a:t>Turkey Leg shifts</a:t>
            </a:r>
          </a:p>
          <a:p>
            <a:pPr marL="430212" indent="-328612">
              <a:spcBef>
                <a:spcPts val="600"/>
              </a:spcBef>
              <a:buClr>
                <a:srgbClr val="FF3366"/>
              </a:buClr>
              <a:buSzPct val="45000"/>
              <a:buFont typeface="Noto Sans Symbols"/>
              <a:buChar char="●"/>
            </a:pPr>
            <a:r>
              <a:rPr lang="en-US" sz="2400" dirty="0">
                <a:solidFill>
                  <a:srgbClr val="000000"/>
                </a:solidFill>
                <a:latin typeface="Arial"/>
                <a:ea typeface="Arial"/>
                <a:cs typeface="Arial"/>
                <a:sym typeface="Arial"/>
              </a:rPr>
              <a:t>Fundraisers/Sponsorships</a:t>
            </a:r>
          </a:p>
          <a:p>
            <a:pPr marL="430212" indent="-328612">
              <a:spcBef>
                <a:spcPts val="600"/>
              </a:spcBef>
              <a:buClr>
                <a:srgbClr val="FF3366"/>
              </a:buClr>
              <a:buSzPct val="45000"/>
              <a:buFont typeface="Noto Sans Symbols"/>
              <a:buChar char="●"/>
            </a:pPr>
            <a:r>
              <a:rPr lang="en-US" sz="2400" dirty="0">
                <a:solidFill>
                  <a:srgbClr val="000000"/>
                </a:solidFill>
                <a:latin typeface="Arial"/>
                <a:ea typeface="Arial"/>
                <a:cs typeface="Arial"/>
                <a:sym typeface="Arial"/>
              </a:rPr>
              <a:t>Meet Deadlines</a:t>
            </a:r>
          </a:p>
          <a:p>
            <a:pPr marL="430212" indent="-328612">
              <a:spcBef>
                <a:spcPts val="600"/>
              </a:spcBef>
              <a:buClr>
                <a:srgbClr val="FF3366"/>
              </a:buClr>
              <a:buSzPct val="45000"/>
              <a:buFont typeface="Noto Sans Symbols"/>
              <a:buChar char="●"/>
            </a:pPr>
            <a:r>
              <a:rPr lang="en-US" sz="2400" dirty="0">
                <a:solidFill>
                  <a:srgbClr val="000000"/>
                </a:solidFill>
                <a:latin typeface="Arial"/>
                <a:ea typeface="Arial"/>
                <a:cs typeface="Arial"/>
                <a:sym typeface="Arial"/>
              </a:rPr>
              <a:t>Follow Guidelines on Community Service</a:t>
            </a:r>
          </a:p>
          <a:p>
            <a:pPr marL="430212" indent="-328612">
              <a:spcBef>
                <a:spcPts val="600"/>
              </a:spcBef>
              <a:buClr>
                <a:srgbClr val="FF3366"/>
              </a:buClr>
              <a:buSzPct val="45000"/>
              <a:buFont typeface="Noto Sans Symbols"/>
              <a:buChar char="●"/>
            </a:pPr>
            <a:r>
              <a:rPr lang="en-US" sz="2400" dirty="0">
                <a:solidFill>
                  <a:srgbClr val="000000"/>
                </a:solidFill>
                <a:latin typeface="Arial"/>
                <a:ea typeface="Arial"/>
                <a:cs typeface="Arial"/>
                <a:sym typeface="Arial"/>
              </a:rPr>
              <a:t>Check Email Daily</a:t>
            </a:r>
          </a:p>
          <a:p>
            <a:pPr marL="430212" indent="-328612">
              <a:spcBef>
                <a:spcPts val="600"/>
              </a:spcBef>
              <a:buClr>
                <a:schemeClr val="lt1"/>
              </a:buClr>
            </a:pPr>
            <a:endParaRPr sz="2400" dirty="0">
              <a:solidFill>
                <a:srgbClr val="FFFFFF"/>
              </a:solidFill>
              <a:latin typeface="Arial"/>
              <a:ea typeface="Arial"/>
              <a:cs typeface="Arial"/>
              <a:sym typeface="Arial"/>
            </a:endParaRPr>
          </a:p>
          <a:p>
            <a:pPr marL="430212" indent="-328612">
              <a:spcBef>
                <a:spcPts val="600"/>
              </a:spcBef>
              <a:buClr>
                <a:schemeClr val="lt1"/>
              </a:buClr>
            </a:pPr>
            <a:endParaRPr sz="2400" dirty="0">
              <a:solidFill>
                <a:srgbClr val="FFFFFF"/>
              </a:solidFill>
              <a:latin typeface="Arial"/>
              <a:ea typeface="Arial"/>
              <a:cs typeface="Arial"/>
              <a:sym typeface="Arial"/>
            </a:endParaRPr>
          </a:p>
          <a:p>
            <a:endParaRPr sz="2400" dirty="0">
              <a:solidFill>
                <a:srgbClr val="FFFFFF"/>
              </a:solidFill>
              <a:latin typeface="Arial"/>
              <a:ea typeface="Arial"/>
              <a:cs typeface="Arial"/>
              <a:sym typeface="Arial"/>
            </a:endParaRPr>
          </a:p>
        </p:txBody>
      </p:sp>
    </p:spTree>
    <p:extLst>
      <p:ext uri="{BB962C8B-B14F-4D97-AF65-F5344CB8AC3E}">
        <p14:creationId xmlns:p14="http://schemas.microsoft.com/office/powerpoint/2010/main" val="342396527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Shape 394"/>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Team Calendar</a:t>
            </a:r>
          </a:p>
        </p:txBody>
      </p:sp>
      <p:sp>
        <p:nvSpPr>
          <p:cNvPr id="395" name="Shape 395"/>
          <p:cNvSpPr txBox="1"/>
          <p:nvPr/>
        </p:nvSpPr>
        <p:spPr>
          <a:xfrm>
            <a:off x="1981200" y="16002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400" dirty="0">
                <a:solidFill>
                  <a:srgbClr val="000000"/>
                </a:solidFill>
                <a:latin typeface="Arial"/>
                <a:ea typeface="Arial"/>
                <a:cs typeface="Arial"/>
                <a:sym typeface="Arial"/>
              </a:rPr>
              <a:t>Official Team Calendar</a:t>
            </a:r>
          </a:p>
          <a:p>
            <a:pPr marL="1173162" lvl="1" indent="-33496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http://trucktownthunder.com/</a:t>
            </a:r>
          </a:p>
          <a:p>
            <a:pPr marL="1173162" lvl="1" indent="-334962">
              <a:spcBef>
                <a:spcPts val="800"/>
              </a:spcBef>
              <a:buClr>
                <a:srgbClr val="FF3366"/>
              </a:buClr>
              <a:buSzPct val="45000"/>
              <a:buFont typeface="Noto Sans Symbols"/>
              <a:buChar char="●"/>
            </a:pPr>
            <a:r>
              <a:rPr lang="en-US" sz="2400" b="1" dirty="0">
                <a:solidFill>
                  <a:srgbClr val="000000"/>
                </a:solidFill>
                <a:latin typeface="Arial"/>
                <a:ea typeface="Arial"/>
                <a:cs typeface="Arial"/>
                <a:sym typeface="Arial"/>
              </a:rPr>
              <a:t>Full Team Meeting </a:t>
            </a:r>
            <a:r>
              <a:rPr lang="en-US" sz="2400" dirty="0">
                <a:solidFill>
                  <a:srgbClr val="000000"/>
                </a:solidFill>
                <a:latin typeface="Arial"/>
                <a:ea typeface="Arial"/>
                <a:cs typeface="Arial"/>
                <a:sym typeface="Arial"/>
              </a:rPr>
              <a:t>= Mandatory</a:t>
            </a:r>
          </a:p>
          <a:p>
            <a:pPr marL="1573212" lvl="2" indent="-32861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If you are going to miss a meeting, you </a:t>
            </a:r>
            <a:r>
              <a:rPr lang="en-US" sz="2400" b="1" dirty="0">
                <a:solidFill>
                  <a:srgbClr val="000000"/>
                </a:solidFill>
                <a:latin typeface="Arial"/>
                <a:ea typeface="Arial"/>
                <a:cs typeface="Arial"/>
                <a:sym typeface="Arial"/>
              </a:rPr>
              <a:t>must</a:t>
            </a:r>
            <a:r>
              <a:rPr lang="en-US" sz="2400" dirty="0">
                <a:solidFill>
                  <a:srgbClr val="000000"/>
                </a:solidFill>
                <a:latin typeface="Arial"/>
                <a:ea typeface="Arial"/>
                <a:cs typeface="Arial"/>
                <a:sym typeface="Arial"/>
              </a:rPr>
              <a:t> communicate the excused absence form</a:t>
            </a:r>
          </a:p>
          <a:p>
            <a:pPr marL="1173162" lvl="1" indent="-334962">
              <a:spcBef>
                <a:spcPts val="800"/>
              </a:spcBef>
              <a:buClr>
                <a:srgbClr val="FF3366"/>
              </a:buClr>
              <a:buSzPct val="45000"/>
              <a:buFont typeface="Noto Sans Symbols"/>
              <a:buChar char="●"/>
            </a:pPr>
            <a:r>
              <a:rPr lang="en-US" sz="2400" b="1" dirty="0">
                <a:solidFill>
                  <a:srgbClr val="000000"/>
                </a:solidFill>
                <a:latin typeface="Arial"/>
                <a:ea typeface="Arial"/>
                <a:cs typeface="Arial"/>
                <a:sym typeface="Arial"/>
              </a:rPr>
              <a:t>Build Sessions</a:t>
            </a:r>
          </a:p>
          <a:p>
            <a:pPr marL="1573212" lvl="2" indent="-32861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Read Notes to see who may be needed to attend</a:t>
            </a:r>
          </a:p>
          <a:p>
            <a:pPr marL="1573212" lvl="2" indent="-328612">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This can vary based on need for the team</a:t>
            </a:r>
          </a:p>
        </p:txBody>
      </p:sp>
    </p:spTree>
    <p:extLst>
      <p:ext uri="{BB962C8B-B14F-4D97-AF65-F5344CB8AC3E}">
        <p14:creationId xmlns:p14="http://schemas.microsoft.com/office/powerpoint/2010/main" val="209325740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1576990810"/>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dirty="0"/>
              <a:t>Team Organization</a:t>
            </a:r>
          </a:p>
          <a:p>
            <a:r>
              <a:rPr lang="en-US" dirty="0"/>
              <a:t>Code of Conduct</a:t>
            </a:r>
          </a:p>
          <a:p>
            <a:r>
              <a:rPr lang="en-US" sz="3200" b="1" dirty="0"/>
              <a:t>Community Service</a:t>
            </a:r>
          </a:p>
          <a:p>
            <a:r>
              <a:rPr lang="en-US" dirty="0"/>
              <a:t>Business Details</a:t>
            </a:r>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226601070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Community Service Hours</a:t>
            </a:r>
          </a:p>
        </p:txBody>
      </p:sp>
      <p:sp>
        <p:nvSpPr>
          <p:cNvPr id="388" name="Shape 388"/>
          <p:cNvSpPr txBox="1"/>
          <p:nvPr/>
        </p:nvSpPr>
        <p:spPr>
          <a:xfrm>
            <a:off x="1981200" y="14478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400">
                <a:solidFill>
                  <a:srgbClr val="000000"/>
                </a:solidFill>
                <a:latin typeface="Arial"/>
                <a:ea typeface="Arial"/>
                <a:cs typeface="Arial"/>
                <a:sym typeface="Arial"/>
              </a:rPr>
              <a:t>20 Hours</a:t>
            </a:r>
          </a:p>
          <a:p>
            <a:pPr marL="430212" indent="-32861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75% (15) of hours must be a team community service project</a:t>
            </a:r>
          </a:p>
          <a:p>
            <a:pPr marL="1173162" lvl="1" indent="-33496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Adopt – A – Road</a:t>
            </a:r>
          </a:p>
          <a:p>
            <a:pPr marL="1173162" lvl="1" indent="-33496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Desert Angels</a:t>
            </a:r>
          </a:p>
          <a:p>
            <a:pPr marL="1173162" lvl="1" indent="-33496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Mid Michigan Robotics Alliance Events</a:t>
            </a:r>
          </a:p>
          <a:p>
            <a:pPr marL="1573212" lvl="2" indent="-32861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Kettering Kickoff – Concession Stand</a:t>
            </a:r>
          </a:p>
          <a:p>
            <a:pPr marL="1173162" lvl="1" indent="-33496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Jr. FLL Competition – Brandon Expo</a:t>
            </a:r>
          </a:p>
          <a:p>
            <a:pPr marL="1173162" lvl="1" indent="-33496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Mentor FTC/FLL/Jr. FLL Teams</a:t>
            </a:r>
          </a:p>
          <a:p>
            <a:pPr marL="1173162" lvl="1" indent="-334962">
              <a:spcBef>
                <a:spcPts val="800"/>
              </a:spcBef>
              <a:buClr>
                <a:srgbClr val="FF3366"/>
              </a:buClr>
              <a:buSzPct val="45000"/>
              <a:buFont typeface="Noto Sans Symbols"/>
              <a:buChar char="●"/>
            </a:pPr>
            <a:r>
              <a:rPr lang="en-US" sz="2400">
                <a:solidFill>
                  <a:srgbClr val="000000"/>
                </a:solidFill>
                <a:latin typeface="Arial"/>
                <a:ea typeface="Arial"/>
                <a:cs typeface="Arial"/>
                <a:sym typeface="Arial"/>
              </a:rPr>
              <a:t>FTC Qualifier</a:t>
            </a:r>
          </a:p>
          <a:p>
            <a:pPr marL="430212" indent="-328612">
              <a:spcBef>
                <a:spcPts val="800"/>
              </a:spcBef>
              <a:buClr>
                <a:srgbClr val="FF3366"/>
              </a:buClr>
              <a:buSzPct val="45000"/>
              <a:buFont typeface="Noto Sans Symbols"/>
              <a:buChar char="●"/>
            </a:pPr>
            <a:r>
              <a:rPr lang="en-US" sz="3200" b="1">
                <a:solidFill>
                  <a:srgbClr val="000000"/>
                </a:solidFill>
                <a:latin typeface="Arial"/>
                <a:ea typeface="Arial"/>
                <a:cs typeface="Arial"/>
                <a:sym typeface="Arial"/>
              </a:rPr>
              <a:t>Hours due prior to Winter Break</a:t>
            </a:r>
          </a:p>
        </p:txBody>
      </p:sp>
    </p:spTree>
    <p:extLst>
      <p:ext uri="{BB962C8B-B14F-4D97-AF65-F5344CB8AC3E}">
        <p14:creationId xmlns:p14="http://schemas.microsoft.com/office/powerpoint/2010/main" val="964247270"/>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2621504508"/>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dirty="0"/>
              <a:t>Team Organization</a:t>
            </a:r>
          </a:p>
          <a:p>
            <a:r>
              <a:rPr lang="en-US" dirty="0"/>
              <a:t>Code of Conduct</a:t>
            </a:r>
          </a:p>
          <a:p>
            <a:r>
              <a:rPr lang="en-US" dirty="0"/>
              <a:t>Community Service</a:t>
            </a:r>
          </a:p>
          <a:p>
            <a:r>
              <a:rPr lang="en-US" b="1" dirty="0"/>
              <a:t>Business Details</a:t>
            </a:r>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 </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174804897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2209800" y="228600"/>
            <a:ext cx="7772400" cy="915986"/>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a:solidFill>
                  <a:srgbClr val="280099"/>
                </a:solidFill>
                <a:latin typeface="Arial"/>
                <a:ea typeface="Arial"/>
                <a:cs typeface="Arial"/>
                <a:sym typeface="Arial"/>
              </a:rPr>
              <a:t>Expenses</a:t>
            </a:r>
          </a:p>
        </p:txBody>
      </p:sp>
      <p:sp>
        <p:nvSpPr>
          <p:cNvPr id="351" name="Shape 351"/>
          <p:cNvSpPr txBox="1">
            <a:spLocks noGrp="1"/>
          </p:cNvSpPr>
          <p:nvPr>
            <p:ph type="body" idx="1"/>
          </p:nvPr>
        </p:nvSpPr>
        <p:spPr>
          <a:xfrm>
            <a:off x="2209801" y="1295400"/>
            <a:ext cx="7924799" cy="5181600"/>
          </a:xfrm>
          <a:prstGeom prst="rect">
            <a:avLst/>
          </a:prstGeom>
          <a:noFill/>
          <a:ln>
            <a:noFill/>
          </a:ln>
        </p:spPr>
        <p:txBody>
          <a:bodyPr vert="horz" lIns="82275" tIns="41125" rIns="82275" bIns="41125" rtlCol="0" anchor="t" anchorCtr="0">
            <a:noAutofit/>
          </a:bodyPr>
          <a:lstStyle/>
          <a:p>
            <a:pPr marL="430212" indent="-328612">
              <a:lnSpc>
                <a:spcPct val="100000"/>
              </a:lnSpc>
              <a:spcBef>
                <a:spcPts val="0"/>
              </a:spcBef>
              <a:buClr>
                <a:srgbClr val="FF3366"/>
              </a:buClr>
              <a:buSzPct val="45000"/>
              <a:buFont typeface="Noto Sans Symbols"/>
              <a:buChar char="●"/>
            </a:pPr>
            <a:r>
              <a:rPr lang="en-US" dirty="0">
                <a:solidFill>
                  <a:srgbClr val="000000"/>
                </a:solidFill>
                <a:latin typeface="Arial"/>
                <a:ea typeface="Arial"/>
                <a:cs typeface="Arial"/>
                <a:sym typeface="Arial"/>
              </a:rPr>
              <a:t>Some of our larger expenses</a:t>
            </a:r>
          </a:p>
          <a:p>
            <a:pPr marL="887412" lvl="1" indent="-328612">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$15,400 Registration Costs</a:t>
            </a:r>
          </a:p>
          <a:p>
            <a:pPr marL="887412" lvl="1" indent="-328612">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$12,000 for Robot Material, Parts, Etc.</a:t>
            </a:r>
          </a:p>
          <a:p>
            <a:pPr marL="887412" lvl="1" indent="-328612">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$20,000 in Travel/ Accommodation Costs</a:t>
            </a:r>
          </a:p>
          <a:p>
            <a:pPr marL="887412" lvl="1" indent="-328612">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$1000 Public Relations, Buttons, Brochures, Posters, Etc.</a:t>
            </a:r>
          </a:p>
          <a:p>
            <a:pPr marL="887412" lvl="1" indent="-328612">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$4500 Food (Team Provided Meals)</a:t>
            </a:r>
          </a:p>
          <a:p>
            <a:pPr marL="887412" lvl="1" indent="-328612">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$5000 T-shirts, Uniforms, Etc.</a:t>
            </a:r>
          </a:p>
          <a:p>
            <a:pPr marL="887412" lvl="1" indent="-328612">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$8000 Scholarships</a:t>
            </a:r>
          </a:p>
        </p:txBody>
      </p:sp>
      <p:sp>
        <p:nvSpPr>
          <p:cNvPr id="2" name="TextBox 1"/>
          <p:cNvSpPr txBox="1"/>
          <p:nvPr/>
        </p:nvSpPr>
        <p:spPr>
          <a:xfrm>
            <a:off x="4021015" y="5369171"/>
            <a:ext cx="7690339" cy="461665"/>
          </a:xfrm>
          <a:prstGeom prst="rect">
            <a:avLst/>
          </a:prstGeom>
          <a:noFill/>
        </p:spPr>
        <p:txBody>
          <a:bodyPr wrap="square" rtlCol="0">
            <a:spAutoFit/>
          </a:bodyPr>
          <a:lstStyle/>
          <a:p>
            <a:endParaRPr lang="en-US" sz="2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0804333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2286000" y="228601"/>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a:solidFill>
                  <a:srgbClr val="280099"/>
                </a:solidFill>
                <a:latin typeface="Arial"/>
                <a:ea typeface="Arial"/>
                <a:cs typeface="Arial"/>
                <a:sym typeface="Arial"/>
              </a:rPr>
              <a:t>Revenue</a:t>
            </a:r>
          </a:p>
        </p:txBody>
      </p:sp>
      <p:sp>
        <p:nvSpPr>
          <p:cNvPr id="357" name="Shape 357"/>
          <p:cNvSpPr txBox="1">
            <a:spLocks noGrp="1"/>
          </p:cNvSpPr>
          <p:nvPr>
            <p:ph type="body" idx="1"/>
          </p:nvPr>
        </p:nvSpPr>
        <p:spPr>
          <a:xfrm>
            <a:off x="2209800" y="1524001"/>
            <a:ext cx="7772400" cy="4497387"/>
          </a:xfrm>
          <a:prstGeom prst="rect">
            <a:avLst/>
          </a:prstGeom>
          <a:noFill/>
          <a:ln>
            <a:noFill/>
          </a:ln>
        </p:spPr>
        <p:txBody>
          <a:bodyPr vert="horz" lIns="82275" tIns="41125" rIns="82275" bIns="41125" rtlCol="0" anchor="t" anchorCtr="0">
            <a:noAutofit/>
          </a:bodyPr>
          <a:lstStyle/>
          <a:p>
            <a:pPr marL="430212" indent="-328612">
              <a:lnSpc>
                <a:spcPct val="100000"/>
              </a:lnSpc>
              <a:spcBef>
                <a:spcPts val="0"/>
              </a:spcBef>
              <a:buClr>
                <a:srgbClr val="FF3366"/>
              </a:buClr>
              <a:buSzPct val="45000"/>
              <a:buFont typeface="Noto Sans Symbols"/>
              <a:buChar char="●"/>
            </a:pPr>
            <a:r>
              <a:rPr lang="en-US" sz="2300" dirty="0">
                <a:solidFill>
                  <a:srgbClr val="000000"/>
                </a:solidFill>
                <a:latin typeface="Arial"/>
                <a:ea typeface="Arial"/>
                <a:cs typeface="Arial"/>
                <a:sym typeface="Arial"/>
              </a:rPr>
              <a:t>$20,000 – Turkey Legs</a:t>
            </a:r>
          </a:p>
          <a:p>
            <a:pPr marL="430212" indent="-328612">
              <a:lnSpc>
                <a:spcPct val="100000"/>
              </a:lnSpc>
              <a:spcBef>
                <a:spcPts val="800"/>
              </a:spcBef>
              <a:buClr>
                <a:srgbClr val="FF3366"/>
              </a:buClr>
              <a:buSzPct val="45000"/>
              <a:buFont typeface="Noto Sans Symbols"/>
              <a:buChar char="●"/>
            </a:pPr>
            <a:r>
              <a:rPr lang="en-US" sz="2300" dirty="0">
                <a:solidFill>
                  <a:srgbClr val="000000"/>
                </a:solidFill>
                <a:latin typeface="Arial"/>
                <a:ea typeface="Arial"/>
                <a:cs typeface="Arial"/>
                <a:sym typeface="Arial"/>
              </a:rPr>
              <a:t>$19,000 – General Motors</a:t>
            </a:r>
          </a:p>
          <a:p>
            <a:pPr marL="430212" indent="-328612">
              <a:lnSpc>
                <a:spcPct val="100000"/>
              </a:lnSpc>
              <a:spcBef>
                <a:spcPts val="800"/>
              </a:spcBef>
              <a:buClr>
                <a:srgbClr val="FF3366"/>
              </a:buClr>
              <a:buSzPct val="45000"/>
              <a:buFont typeface="Noto Sans Symbols"/>
              <a:buChar char="●"/>
            </a:pPr>
            <a:r>
              <a:rPr lang="en-US" sz="2300" dirty="0">
                <a:solidFill>
                  <a:srgbClr val="000000"/>
                </a:solidFill>
                <a:latin typeface="Arial"/>
                <a:ea typeface="Arial"/>
                <a:cs typeface="Arial"/>
                <a:sym typeface="Arial"/>
              </a:rPr>
              <a:t>&lt; $5,800 – FCA</a:t>
            </a:r>
          </a:p>
          <a:p>
            <a:pPr marL="430212" indent="-328612">
              <a:lnSpc>
                <a:spcPct val="100000"/>
              </a:lnSpc>
              <a:spcBef>
                <a:spcPts val="800"/>
              </a:spcBef>
              <a:buClr>
                <a:srgbClr val="FF3366"/>
              </a:buClr>
              <a:buSzPct val="45000"/>
              <a:buFont typeface="Noto Sans Symbols"/>
              <a:buChar char="●"/>
            </a:pPr>
            <a:r>
              <a:rPr lang="en-US" sz="2300" dirty="0">
                <a:solidFill>
                  <a:srgbClr val="000000"/>
                </a:solidFill>
                <a:latin typeface="Arial"/>
                <a:ea typeface="Arial"/>
                <a:cs typeface="Arial"/>
                <a:sym typeface="Arial"/>
              </a:rPr>
              <a:t>$12,000 MDE Grants (Not Confirmed for 2017-2018)</a:t>
            </a:r>
          </a:p>
          <a:p>
            <a:pPr marL="887412" lvl="1" indent="-328612">
              <a:lnSpc>
                <a:spcPct val="100000"/>
              </a:lnSpc>
              <a:spcBef>
                <a:spcPts val="800"/>
              </a:spcBef>
              <a:buClr>
                <a:srgbClr val="FF3366"/>
              </a:buClr>
              <a:buSzPct val="45000"/>
              <a:buFont typeface="Noto Sans Symbols"/>
              <a:buChar char="●"/>
            </a:pPr>
            <a:r>
              <a:rPr lang="en-US" sz="1900" dirty="0">
                <a:solidFill>
                  <a:srgbClr val="000000"/>
                </a:solidFill>
                <a:latin typeface="Arial"/>
                <a:ea typeface="Arial"/>
                <a:cs typeface="Arial"/>
                <a:sym typeface="Arial"/>
              </a:rPr>
              <a:t>Some support FTC and </a:t>
            </a:r>
            <a:r>
              <a:rPr lang="en-US" sz="1900" dirty="0" smtClean="0">
                <a:solidFill>
                  <a:srgbClr val="000000"/>
                </a:solidFill>
                <a:latin typeface="Arial"/>
                <a:ea typeface="Arial"/>
                <a:cs typeface="Arial"/>
                <a:sym typeface="Arial"/>
              </a:rPr>
              <a:t>FLL </a:t>
            </a:r>
            <a:r>
              <a:rPr lang="en-US" sz="1900" dirty="0">
                <a:solidFill>
                  <a:srgbClr val="000000"/>
                </a:solidFill>
                <a:latin typeface="Arial"/>
                <a:ea typeface="Arial"/>
                <a:cs typeface="Arial"/>
                <a:sym typeface="Arial"/>
              </a:rPr>
              <a:t>teams</a:t>
            </a:r>
          </a:p>
          <a:p>
            <a:pPr marL="430212" indent="-328612">
              <a:lnSpc>
                <a:spcPct val="100000"/>
              </a:lnSpc>
              <a:spcBef>
                <a:spcPts val="800"/>
              </a:spcBef>
              <a:buClr>
                <a:srgbClr val="FF3366"/>
              </a:buClr>
              <a:buSzPct val="45000"/>
              <a:buFont typeface="Noto Sans Symbols"/>
              <a:buChar char="●"/>
            </a:pPr>
            <a:r>
              <a:rPr lang="en-US" sz="2300" dirty="0">
                <a:solidFill>
                  <a:srgbClr val="000000"/>
                </a:solidFill>
                <a:latin typeface="Arial"/>
                <a:ea typeface="Arial"/>
                <a:cs typeface="Arial"/>
                <a:sym typeface="Arial"/>
              </a:rPr>
              <a:t>$7,000 – Participation Fees</a:t>
            </a:r>
          </a:p>
          <a:p>
            <a:pPr marL="430212" indent="-328612">
              <a:lnSpc>
                <a:spcPct val="100000"/>
              </a:lnSpc>
              <a:spcBef>
                <a:spcPts val="800"/>
              </a:spcBef>
              <a:buClr>
                <a:srgbClr val="FF3366"/>
              </a:buClr>
              <a:buSzPct val="45000"/>
              <a:buFont typeface="Noto Sans Symbols"/>
              <a:buChar char="●"/>
            </a:pPr>
            <a:r>
              <a:rPr lang="en-US" sz="2300" dirty="0">
                <a:solidFill>
                  <a:srgbClr val="000000"/>
                </a:solidFill>
                <a:latin typeface="Arial"/>
                <a:ea typeface="Arial"/>
                <a:cs typeface="Arial"/>
                <a:sym typeface="Arial"/>
              </a:rPr>
              <a:t>????? - Fundraisers</a:t>
            </a:r>
          </a:p>
          <a:p>
            <a:pPr marL="430212" indent="-328612">
              <a:lnSpc>
                <a:spcPct val="100000"/>
              </a:lnSpc>
              <a:spcBef>
                <a:spcPts val="800"/>
              </a:spcBef>
              <a:buClr>
                <a:srgbClr val="FF3366"/>
              </a:buClr>
              <a:buSzPct val="45000"/>
              <a:buFont typeface="Noto Sans Symbols"/>
              <a:buChar char="●"/>
            </a:pPr>
            <a:r>
              <a:rPr lang="en-US" sz="2300" dirty="0">
                <a:solidFill>
                  <a:srgbClr val="000000"/>
                </a:solidFill>
                <a:latin typeface="Arial"/>
                <a:ea typeface="Arial"/>
                <a:cs typeface="Arial"/>
                <a:sym typeface="Arial"/>
              </a:rPr>
              <a:t>$5,000 – Partnerships</a:t>
            </a:r>
          </a:p>
        </p:txBody>
      </p:sp>
    </p:spTree>
    <p:extLst>
      <p:ext uri="{BB962C8B-B14F-4D97-AF65-F5344CB8AC3E}">
        <p14:creationId xmlns:p14="http://schemas.microsoft.com/office/powerpoint/2010/main" val="334923399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p:nvPr/>
        </p:nvSpPr>
        <p:spPr>
          <a:xfrm>
            <a:off x="1752600" y="1"/>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General Motors Corporation</a:t>
            </a:r>
          </a:p>
        </p:txBody>
      </p:sp>
      <p:sp>
        <p:nvSpPr>
          <p:cNvPr id="277" name="Shape 277"/>
          <p:cNvSpPr txBox="1"/>
          <p:nvPr/>
        </p:nvSpPr>
        <p:spPr>
          <a:xfrm>
            <a:off x="1981201" y="1219201"/>
            <a:ext cx="4038599" cy="4525961"/>
          </a:xfrm>
          <a:prstGeom prst="rect">
            <a:avLst/>
          </a:prstGeom>
          <a:noFill/>
          <a:ln>
            <a:noFill/>
          </a:ln>
        </p:spPr>
        <p:txBody>
          <a:bodyPr lIns="91425" tIns="45700" rIns="91425" bIns="45700" anchor="t" anchorCtr="0">
            <a:noAutofit/>
          </a:bodyPr>
          <a:lstStyle/>
          <a:p>
            <a:pPr marL="519112" lvl="1" indent="-328612">
              <a:buClr>
                <a:srgbClr val="FF3366"/>
              </a:buClr>
              <a:buSzPct val="45000"/>
              <a:buFont typeface="Noto Sans Symbols"/>
              <a:buChar char="●"/>
            </a:pPr>
            <a:r>
              <a:rPr lang="en-US" sz="2000" dirty="0">
                <a:solidFill>
                  <a:srgbClr val="000000"/>
                </a:solidFill>
                <a:latin typeface="Arial"/>
                <a:ea typeface="Arial"/>
                <a:cs typeface="Arial"/>
                <a:sym typeface="Arial"/>
              </a:rPr>
              <a:t>Registration = $5000</a:t>
            </a:r>
          </a:p>
          <a:p>
            <a:pPr marL="919162" lvl="2" indent="-334962">
              <a:spcBef>
                <a:spcPts val="500"/>
              </a:spcBef>
              <a:buClr>
                <a:srgbClr val="FF3366"/>
              </a:buClr>
              <a:buSzPct val="45000"/>
              <a:buFont typeface="Noto Sans Symbols"/>
              <a:buChar char="●"/>
            </a:pPr>
            <a:r>
              <a:rPr lang="en-US" sz="2000" dirty="0">
                <a:solidFill>
                  <a:srgbClr val="000000"/>
                </a:solidFill>
                <a:latin typeface="Arial"/>
                <a:ea typeface="Arial"/>
                <a:cs typeface="Arial"/>
                <a:sym typeface="Arial"/>
              </a:rPr>
              <a:t>2 District Events</a:t>
            </a:r>
          </a:p>
          <a:p>
            <a:pPr marL="519112" lvl="1" indent="-328612">
              <a:spcBef>
                <a:spcPts val="500"/>
              </a:spcBef>
              <a:buClr>
                <a:srgbClr val="FF3366"/>
              </a:buClr>
              <a:buSzPct val="45000"/>
              <a:buFont typeface="Noto Sans Symbols"/>
              <a:buChar char="●"/>
            </a:pPr>
            <a:r>
              <a:rPr lang="en-US" sz="2000" dirty="0">
                <a:solidFill>
                  <a:srgbClr val="000000"/>
                </a:solidFill>
                <a:latin typeface="Arial"/>
                <a:ea typeface="Arial"/>
                <a:cs typeface="Arial"/>
                <a:sym typeface="Arial"/>
              </a:rPr>
              <a:t>GM Grant = $5,000</a:t>
            </a:r>
          </a:p>
          <a:p>
            <a:pPr marL="519112" lvl="1" indent="-328612">
              <a:spcBef>
                <a:spcPts val="500"/>
              </a:spcBef>
              <a:buClr>
                <a:srgbClr val="FF3366"/>
              </a:buClr>
              <a:buSzPct val="45000"/>
              <a:buFont typeface="Noto Sans Symbols"/>
              <a:buChar char="●"/>
            </a:pPr>
            <a:r>
              <a:rPr lang="en-US" sz="2000" dirty="0">
                <a:solidFill>
                  <a:srgbClr val="000000"/>
                </a:solidFill>
                <a:latin typeface="Arial"/>
                <a:ea typeface="Arial"/>
                <a:cs typeface="Arial"/>
                <a:sym typeface="Arial"/>
              </a:rPr>
              <a:t>State Champ = $4000</a:t>
            </a:r>
          </a:p>
          <a:p>
            <a:pPr marL="519112" lvl="1" indent="-328612">
              <a:spcBef>
                <a:spcPts val="500"/>
              </a:spcBef>
              <a:buClr>
                <a:srgbClr val="FF3366"/>
              </a:buClr>
              <a:buSzPct val="45000"/>
              <a:buFont typeface="Noto Sans Symbols"/>
              <a:buChar char="●"/>
            </a:pPr>
            <a:r>
              <a:rPr lang="en-US" sz="2000" dirty="0">
                <a:solidFill>
                  <a:srgbClr val="000000"/>
                </a:solidFill>
                <a:latin typeface="Arial"/>
                <a:ea typeface="Arial"/>
                <a:cs typeface="Arial"/>
                <a:sym typeface="Arial"/>
              </a:rPr>
              <a:t>World Champ = $5000	</a:t>
            </a:r>
          </a:p>
          <a:p>
            <a:pPr marL="519112" lvl="1" indent="-328612">
              <a:spcBef>
                <a:spcPts val="500"/>
              </a:spcBef>
              <a:buClr>
                <a:srgbClr val="FF3366"/>
              </a:buClr>
              <a:buSzPct val="45000"/>
              <a:buFont typeface="Noto Sans Symbols"/>
              <a:buChar char="●"/>
            </a:pPr>
            <a:r>
              <a:rPr lang="en-US" sz="2000" b="1" u="sng" dirty="0">
                <a:solidFill>
                  <a:srgbClr val="000000"/>
                </a:solidFill>
                <a:latin typeface="Arial"/>
                <a:ea typeface="Arial"/>
                <a:cs typeface="Arial"/>
                <a:sym typeface="Arial"/>
              </a:rPr>
              <a:t>Total = $19,000</a:t>
            </a:r>
          </a:p>
          <a:p>
            <a:endParaRPr sz="2000" b="1" u="sng" dirty="0">
              <a:solidFill>
                <a:srgbClr val="000000"/>
              </a:solidFill>
              <a:latin typeface="Arial"/>
              <a:ea typeface="Arial"/>
              <a:cs typeface="Arial"/>
              <a:sym typeface="Arial"/>
            </a:endParaRPr>
          </a:p>
        </p:txBody>
      </p:sp>
      <p:grpSp>
        <p:nvGrpSpPr>
          <p:cNvPr id="278" name="Shape 278"/>
          <p:cNvGrpSpPr/>
          <p:nvPr/>
        </p:nvGrpSpPr>
        <p:grpSpPr>
          <a:xfrm>
            <a:off x="6172200" y="1523999"/>
            <a:ext cx="4037012" cy="4037012"/>
            <a:chOff x="4648200" y="1843086"/>
            <a:chExt cx="4037012" cy="4037012"/>
          </a:xfrm>
        </p:grpSpPr>
        <p:pic>
          <p:nvPicPr>
            <p:cNvPr id="279" name="Shape 279"/>
            <p:cNvPicPr preferRelativeResize="0"/>
            <p:nvPr/>
          </p:nvPicPr>
          <p:blipFill rotWithShape="1">
            <a:blip r:embed="rId3" cstate="print">
              <a:alphaModFix/>
            </a:blip>
            <a:srcRect/>
            <a:stretch/>
          </p:blipFill>
          <p:spPr>
            <a:xfrm>
              <a:off x="4648200" y="1843086"/>
              <a:ext cx="4037012" cy="4037012"/>
            </a:xfrm>
            <a:prstGeom prst="rect">
              <a:avLst/>
            </a:prstGeom>
            <a:noFill/>
            <a:ln>
              <a:noFill/>
            </a:ln>
          </p:spPr>
        </p:pic>
        <p:sp>
          <p:nvSpPr>
            <p:cNvPr id="280" name="Shape 280"/>
            <p:cNvSpPr txBox="1"/>
            <p:nvPr/>
          </p:nvSpPr>
          <p:spPr>
            <a:xfrm>
              <a:off x="4648200" y="1843086"/>
              <a:ext cx="4037012" cy="4037012"/>
            </a:xfrm>
            <a:prstGeom prst="rect">
              <a:avLst/>
            </a:prstGeom>
            <a:noFill/>
            <a:ln>
              <a:noFill/>
            </a:ln>
          </p:spPr>
          <p:txBody>
            <a:bodyPr lIns="91425" tIns="45700" rIns="91425" bIns="45700" anchor="ctr" anchorCtr="0">
              <a:noAutofit/>
            </a:bodyPr>
            <a:lstStyle/>
            <a:p>
              <a:endParaRPr>
                <a:solidFill>
                  <a:schemeClr val="lt1"/>
                </a:solidFill>
                <a:latin typeface="Arial"/>
                <a:ea typeface="Arial"/>
                <a:cs typeface="Arial"/>
                <a:sym typeface="Arial"/>
              </a:endParaRPr>
            </a:p>
          </p:txBody>
        </p:sp>
      </p:grpSp>
    </p:spTree>
    <p:extLst>
      <p:ext uri="{BB962C8B-B14F-4D97-AF65-F5344CB8AC3E}">
        <p14:creationId xmlns:p14="http://schemas.microsoft.com/office/powerpoint/2010/main" val="424553316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2209800" y="608013"/>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sz="3600">
                <a:solidFill>
                  <a:srgbClr val="280099"/>
                </a:solidFill>
                <a:latin typeface="Arial"/>
                <a:ea typeface="Arial"/>
                <a:cs typeface="Arial"/>
                <a:sym typeface="Arial"/>
              </a:rPr>
              <a:t>FCA (Formerly Chrysler Foundation)</a:t>
            </a:r>
          </a:p>
        </p:txBody>
      </p:sp>
      <p:sp>
        <p:nvSpPr>
          <p:cNvPr id="286" name="Shape 286"/>
          <p:cNvSpPr txBox="1">
            <a:spLocks noGrp="1"/>
          </p:cNvSpPr>
          <p:nvPr>
            <p:ph type="body" idx="1"/>
          </p:nvPr>
        </p:nvSpPr>
        <p:spPr>
          <a:xfrm>
            <a:off x="2209800" y="1905000"/>
            <a:ext cx="7772400" cy="4116386"/>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chemeClr val="dk1"/>
              </a:buClr>
              <a:buSzPct val="100000"/>
              <a:buFont typeface="Times New Roman"/>
              <a:buChar char="•"/>
            </a:pPr>
            <a:r>
              <a:rPr lang="en-US" sz="2900" dirty="0">
                <a:solidFill>
                  <a:schemeClr val="dk1"/>
                </a:solidFill>
                <a:latin typeface="Times New Roman"/>
                <a:ea typeface="Times New Roman"/>
                <a:cs typeface="Times New Roman"/>
                <a:sym typeface="Times New Roman"/>
              </a:rPr>
              <a:t>2017 Sponsorship - $5000</a:t>
            </a:r>
          </a:p>
        </p:txBody>
      </p:sp>
    </p:spTree>
    <p:extLst>
      <p:ext uri="{BB962C8B-B14F-4D97-AF65-F5344CB8AC3E}">
        <p14:creationId xmlns:p14="http://schemas.microsoft.com/office/powerpoint/2010/main" val="143344793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Shape 293"/>
          <p:cNvSpPr txBox="1"/>
          <p:nvPr/>
        </p:nvSpPr>
        <p:spPr>
          <a:xfrm>
            <a:off x="1981200" y="19051"/>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2014-2015 Partners Drive</a:t>
            </a:r>
          </a:p>
        </p:txBody>
      </p:sp>
      <p:sp>
        <p:nvSpPr>
          <p:cNvPr id="294" name="Shape 294"/>
          <p:cNvSpPr txBox="1"/>
          <p:nvPr/>
        </p:nvSpPr>
        <p:spPr>
          <a:xfrm>
            <a:off x="1984375" y="1066800"/>
            <a:ext cx="8229600" cy="5410200"/>
          </a:xfrm>
          <a:prstGeom prst="rect">
            <a:avLst/>
          </a:prstGeom>
          <a:noFill/>
          <a:ln>
            <a:noFill/>
          </a:ln>
        </p:spPr>
        <p:txBody>
          <a:bodyPr lIns="91425" tIns="45700" rIns="91425" bIns="45700" anchor="t" anchorCtr="0">
            <a:noAutofit/>
          </a:bodyPr>
          <a:lstStyle/>
          <a:p>
            <a:endParaRPr>
              <a:solidFill>
                <a:schemeClr val="lt1"/>
              </a:solidFill>
              <a:latin typeface="Arial"/>
              <a:ea typeface="Arial"/>
              <a:cs typeface="Arial"/>
              <a:sym typeface="Arial"/>
            </a:endParaRPr>
          </a:p>
        </p:txBody>
      </p:sp>
      <p:sp>
        <p:nvSpPr>
          <p:cNvPr id="295" name="Shape 295"/>
          <p:cNvSpPr txBox="1">
            <a:spLocks noGrp="1"/>
          </p:cNvSpPr>
          <p:nvPr>
            <p:ph type="body" idx="1"/>
          </p:nvPr>
        </p:nvSpPr>
        <p:spPr>
          <a:xfrm>
            <a:off x="2133601" y="1158875"/>
            <a:ext cx="7619999" cy="4918074"/>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chemeClr val="dk1"/>
              </a:buClr>
              <a:buSzPct val="100000"/>
              <a:buFont typeface="Times New Roman"/>
              <a:buChar char="•"/>
            </a:pPr>
            <a:r>
              <a:rPr lang="en-US" sz="3200">
                <a:solidFill>
                  <a:schemeClr val="dk1"/>
                </a:solidFill>
                <a:latin typeface="Times New Roman"/>
                <a:ea typeface="Times New Roman"/>
                <a:cs typeface="Times New Roman"/>
                <a:sym typeface="Times New Roman"/>
              </a:rPr>
              <a:t>2015 - 108 Partners</a:t>
            </a:r>
          </a:p>
        </p:txBody>
      </p:sp>
      <p:pic>
        <p:nvPicPr>
          <p:cNvPr id="296" name="Shape 296"/>
          <p:cNvPicPr preferRelativeResize="0"/>
          <p:nvPr/>
        </p:nvPicPr>
        <p:blipFill rotWithShape="1">
          <a:blip r:embed="rId3" cstate="print">
            <a:alphaModFix/>
          </a:blip>
          <a:srcRect/>
          <a:stretch/>
        </p:blipFill>
        <p:spPr>
          <a:xfrm>
            <a:off x="2825751" y="1928812"/>
            <a:ext cx="6591299" cy="4570411"/>
          </a:xfrm>
          <a:prstGeom prst="rect">
            <a:avLst/>
          </a:prstGeom>
          <a:noFill/>
          <a:ln>
            <a:noFill/>
          </a:ln>
        </p:spPr>
      </p:pic>
      <p:sp>
        <p:nvSpPr>
          <p:cNvPr id="6" name="Rectangle 5"/>
          <p:cNvSpPr/>
          <p:nvPr/>
        </p:nvSpPr>
        <p:spPr>
          <a:xfrm>
            <a:off x="3010847" y="2755995"/>
            <a:ext cx="4607352" cy="369332"/>
          </a:xfrm>
          <a:prstGeom prst="rect">
            <a:avLst/>
          </a:prstGeom>
        </p:spPr>
        <p:txBody>
          <a:bodyPr wrap="none">
            <a:spAutoFit/>
          </a:bodyPr>
          <a:lstStyle/>
          <a:p>
            <a:r>
              <a:rPr lang="en-US" dirty="0">
                <a:solidFill>
                  <a:srgbClr val="FF0000"/>
                </a:solidFill>
                <a:latin typeface="Comic Sans MS" panose="030F0702030302020204" pitchFamily="66" charset="0"/>
              </a:rPr>
              <a:t>Sorry – we didn’t get this slide updated…</a:t>
            </a:r>
          </a:p>
        </p:txBody>
      </p:sp>
    </p:spTree>
    <p:extLst>
      <p:ext uri="{BB962C8B-B14F-4D97-AF65-F5344CB8AC3E}">
        <p14:creationId xmlns:p14="http://schemas.microsoft.com/office/powerpoint/2010/main" val="356862151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Shape 309"/>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Fundraising</a:t>
            </a:r>
          </a:p>
        </p:txBody>
      </p:sp>
      <p:sp>
        <p:nvSpPr>
          <p:cNvPr id="310" name="Shape 310"/>
          <p:cNvSpPr txBox="1"/>
          <p:nvPr/>
        </p:nvSpPr>
        <p:spPr>
          <a:xfrm>
            <a:off x="842481" y="1447801"/>
            <a:ext cx="10623479" cy="4525961"/>
          </a:xfrm>
          <a:prstGeom prst="rect">
            <a:avLst/>
          </a:prstGeom>
          <a:noFill/>
          <a:ln>
            <a:noFill/>
          </a:ln>
        </p:spPr>
        <p:txBody>
          <a:bodyPr lIns="91425" tIns="45700" rIns="91425" bIns="45700" anchor="t" anchorCtr="0">
            <a:noAutofit/>
          </a:bodyPr>
          <a:lstStyle/>
          <a:p>
            <a:pPr marL="431800" indent="-330200">
              <a:buClr>
                <a:srgbClr val="000000"/>
              </a:buClr>
              <a:buSzPct val="25000"/>
            </a:pPr>
            <a:r>
              <a:rPr lang="en-US" sz="3600" dirty="0">
                <a:solidFill>
                  <a:srgbClr val="000000"/>
                </a:solidFill>
                <a:latin typeface="Arial"/>
                <a:ea typeface="Arial"/>
                <a:cs typeface="Arial"/>
                <a:sym typeface="Arial"/>
              </a:rPr>
              <a:t>Student Fundraiser</a:t>
            </a:r>
          </a:p>
          <a:p>
            <a:pPr marL="793750" lvl="2" indent="-323850">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$255 per Student plus $200 (in lieu of participation fee)</a:t>
            </a:r>
          </a:p>
          <a:p>
            <a:pPr marL="1250950" lvl="3" indent="-323850">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Student Executed</a:t>
            </a:r>
          </a:p>
          <a:p>
            <a:pPr marL="1250950" lvl="3" indent="-323850">
              <a:spcBef>
                <a:spcPts val="800"/>
              </a:spcBef>
              <a:buClr>
                <a:srgbClr val="FF3366"/>
              </a:buClr>
              <a:buSzPct val="45000"/>
              <a:buFont typeface="Noto Sans Symbols"/>
              <a:buChar char="●"/>
            </a:pPr>
            <a:r>
              <a:rPr lang="en-US" sz="2800" b="1" dirty="0">
                <a:solidFill>
                  <a:srgbClr val="000000"/>
                </a:solidFill>
                <a:latin typeface="Arial"/>
                <a:ea typeface="Arial"/>
                <a:cs typeface="Arial"/>
                <a:sym typeface="Arial"/>
              </a:rPr>
              <a:t>Partnership Drive</a:t>
            </a:r>
          </a:p>
          <a:p>
            <a:pPr marL="1708150" lvl="4" indent="-323850">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Packet to be handed out at first meeting in September</a:t>
            </a:r>
          </a:p>
          <a:p>
            <a:pPr marL="1250950" lvl="3" indent="-323850">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Additional options: Restaurant Night, Can Drives, Pancake Breakfasts, </a:t>
            </a:r>
            <a:r>
              <a:rPr lang="en-US" sz="2800" dirty="0" err="1">
                <a:solidFill>
                  <a:srgbClr val="000000"/>
                </a:solidFill>
                <a:latin typeface="Arial"/>
                <a:ea typeface="Arial"/>
                <a:cs typeface="Arial"/>
                <a:sym typeface="Arial"/>
              </a:rPr>
              <a:t>Bueche’s</a:t>
            </a:r>
            <a:r>
              <a:rPr lang="en-US" sz="2800" dirty="0">
                <a:solidFill>
                  <a:srgbClr val="000000"/>
                </a:solidFill>
                <a:latin typeface="Arial"/>
                <a:ea typeface="Arial"/>
                <a:cs typeface="Arial"/>
                <a:sym typeface="Arial"/>
              </a:rPr>
              <a:t> Receipts</a:t>
            </a:r>
          </a:p>
          <a:p>
            <a:pPr marL="793750" lvl="2" indent="-323850">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September 14,2017 – December 21, 2017</a:t>
            </a:r>
          </a:p>
        </p:txBody>
      </p:sp>
    </p:spTree>
    <p:extLst>
      <p:ext uri="{BB962C8B-B14F-4D97-AF65-F5344CB8AC3E}">
        <p14:creationId xmlns:p14="http://schemas.microsoft.com/office/powerpoint/2010/main" val="151173915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Shape 329"/>
          <p:cNvSpPr txBox="1">
            <a:spLocks noGrp="1"/>
          </p:cNvSpPr>
          <p:nvPr>
            <p:ph type="title"/>
          </p:nvPr>
        </p:nvSpPr>
        <p:spPr>
          <a:xfrm>
            <a:off x="2209800" y="608013"/>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a:solidFill>
                  <a:srgbClr val="280099"/>
                </a:solidFill>
                <a:latin typeface="Arial"/>
                <a:ea typeface="Arial"/>
                <a:cs typeface="Arial"/>
                <a:sym typeface="Arial"/>
              </a:rPr>
              <a:t>Overall Team Fees</a:t>
            </a:r>
          </a:p>
        </p:txBody>
      </p:sp>
      <p:sp>
        <p:nvSpPr>
          <p:cNvPr id="330" name="Shape 330"/>
          <p:cNvSpPr txBox="1">
            <a:spLocks noGrp="1"/>
          </p:cNvSpPr>
          <p:nvPr>
            <p:ph type="body" idx="1"/>
          </p:nvPr>
        </p:nvSpPr>
        <p:spPr>
          <a:xfrm>
            <a:off x="2209800" y="1905000"/>
            <a:ext cx="7772400" cy="4116386"/>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chemeClr val="dk1"/>
              </a:buClr>
              <a:buSzPct val="100000"/>
              <a:buFont typeface="Times New Roman"/>
              <a:buChar char="•"/>
            </a:pPr>
            <a:r>
              <a:rPr lang="en-US" sz="2900">
                <a:solidFill>
                  <a:schemeClr val="dk1"/>
                </a:solidFill>
                <a:latin typeface="Times New Roman"/>
                <a:ea typeface="Times New Roman"/>
                <a:cs typeface="Times New Roman"/>
                <a:sym typeface="Times New Roman"/>
              </a:rPr>
              <a:t>Fundraiser + Participation Fee = $455 </a:t>
            </a:r>
          </a:p>
          <a:p>
            <a:pPr marL="668337" lvl="1" indent="-261937">
              <a:lnSpc>
                <a:spcPct val="100000"/>
              </a:lnSpc>
              <a:buClr>
                <a:schemeClr val="dk1"/>
              </a:buClr>
              <a:buSzPct val="100000"/>
              <a:buFont typeface="Times New Roman"/>
              <a:buChar char="–"/>
            </a:pPr>
            <a:r>
              <a:rPr lang="en-US" sz="2500">
                <a:solidFill>
                  <a:schemeClr val="dk1"/>
                </a:solidFill>
                <a:latin typeface="Times New Roman"/>
                <a:ea typeface="Times New Roman"/>
                <a:cs typeface="Times New Roman"/>
                <a:sym typeface="Times New Roman"/>
              </a:rPr>
              <a:t>Scholarship Fund = $250</a:t>
            </a:r>
          </a:p>
          <a:p>
            <a:pPr marL="668337" lvl="1" indent="-261937">
              <a:lnSpc>
                <a:spcPct val="100000"/>
              </a:lnSpc>
              <a:buClr>
                <a:schemeClr val="dk1"/>
              </a:buClr>
              <a:buSzPct val="100000"/>
              <a:buFont typeface="Times New Roman"/>
              <a:buChar char="–"/>
            </a:pPr>
            <a:r>
              <a:rPr lang="en-US" sz="2500">
                <a:solidFill>
                  <a:schemeClr val="dk1"/>
                </a:solidFill>
                <a:latin typeface="Times New Roman"/>
                <a:ea typeface="Times New Roman"/>
                <a:cs typeface="Times New Roman"/>
                <a:sym typeface="Times New Roman"/>
              </a:rPr>
              <a:t>Uniforms = $75</a:t>
            </a:r>
          </a:p>
          <a:p>
            <a:pPr marL="668337" lvl="1" indent="-261937">
              <a:lnSpc>
                <a:spcPct val="100000"/>
              </a:lnSpc>
              <a:buClr>
                <a:schemeClr val="dk1"/>
              </a:buClr>
              <a:buSzPct val="100000"/>
              <a:buFont typeface="Times New Roman"/>
              <a:buChar char="–"/>
            </a:pPr>
            <a:r>
              <a:rPr lang="en-US" sz="2500">
                <a:solidFill>
                  <a:schemeClr val="dk1"/>
                </a:solidFill>
                <a:latin typeface="Times New Roman"/>
                <a:ea typeface="Times New Roman"/>
                <a:cs typeface="Times New Roman"/>
                <a:sym typeface="Times New Roman"/>
              </a:rPr>
              <a:t>District Accommodations = $50</a:t>
            </a:r>
          </a:p>
          <a:p>
            <a:pPr marL="668337" lvl="1" indent="-261937">
              <a:lnSpc>
                <a:spcPct val="100000"/>
              </a:lnSpc>
              <a:buClr>
                <a:schemeClr val="dk1"/>
              </a:buClr>
              <a:buSzPct val="100000"/>
              <a:buFont typeface="Times New Roman"/>
              <a:buChar char="–"/>
            </a:pPr>
            <a:r>
              <a:rPr lang="en-US" sz="2500">
                <a:solidFill>
                  <a:schemeClr val="dk1"/>
                </a:solidFill>
                <a:latin typeface="Times New Roman"/>
                <a:ea typeface="Times New Roman"/>
                <a:cs typeface="Times New Roman"/>
                <a:sym typeface="Times New Roman"/>
              </a:rPr>
              <a:t>Safety Glasses (2 Pair) = $2.50</a:t>
            </a:r>
          </a:p>
          <a:p>
            <a:pPr marL="668337" lvl="1" indent="-261937">
              <a:lnSpc>
                <a:spcPct val="100000"/>
              </a:lnSpc>
              <a:buClr>
                <a:schemeClr val="dk1"/>
              </a:buClr>
              <a:buSzPct val="100000"/>
              <a:buFont typeface="Times New Roman"/>
              <a:buChar char="–"/>
            </a:pPr>
            <a:r>
              <a:rPr lang="en-US" sz="2500">
                <a:solidFill>
                  <a:schemeClr val="dk1"/>
                </a:solidFill>
                <a:latin typeface="Times New Roman"/>
                <a:ea typeface="Times New Roman"/>
                <a:cs typeface="Times New Roman"/>
                <a:sym typeface="Times New Roman"/>
              </a:rPr>
              <a:t>Team Meal Supplies = $25</a:t>
            </a:r>
          </a:p>
          <a:p>
            <a:pPr marL="668337" lvl="1" indent="-261937">
              <a:lnSpc>
                <a:spcPct val="100000"/>
              </a:lnSpc>
              <a:buClr>
                <a:schemeClr val="dk1"/>
              </a:buClr>
              <a:buSzPct val="100000"/>
              <a:buFont typeface="Times New Roman"/>
              <a:buChar char="–"/>
            </a:pPr>
            <a:r>
              <a:rPr lang="en-US" sz="2500">
                <a:solidFill>
                  <a:schemeClr val="dk1"/>
                </a:solidFill>
                <a:latin typeface="Times New Roman"/>
                <a:ea typeface="Times New Roman"/>
                <a:cs typeface="Times New Roman"/>
                <a:sym typeface="Times New Roman"/>
              </a:rPr>
              <a:t>Team Banquet Costs = $43</a:t>
            </a:r>
          </a:p>
          <a:p>
            <a:pPr marL="668337" lvl="1" indent="-261937">
              <a:lnSpc>
                <a:spcPct val="100000"/>
              </a:lnSpc>
              <a:buClr>
                <a:schemeClr val="dk1"/>
              </a:buClr>
              <a:buSzPct val="100000"/>
              <a:buFont typeface="Times New Roman"/>
              <a:buChar char="–"/>
            </a:pPr>
            <a:r>
              <a:rPr lang="en-US" sz="2500">
                <a:solidFill>
                  <a:schemeClr val="dk1"/>
                </a:solidFill>
                <a:latin typeface="Times New Roman"/>
                <a:ea typeface="Times New Roman"/>
                <a:cs typeface="Times New Roman"/>
                <a:sym typeface="Times New Roman"/>
              </a:rPr>
              <a:t>Engineering Notebook = $10</a:t>
            </a:r>
          </a:p>
        </p:txBody>
      </p:sp>
      <p:sp>
        <p:nvSpPr>
          <p:cNvPr id="331" name="Shape 331"/>
          <p:cNvSpPr txBox="1"/>
          <p:nvPr/>
        </p:nvSpPr>
        <p:spPr>
          <a:xfrm>
            <a:off x="2209800" y="6248400"/>
            <a:ext cx="1906586" cy="458786"/>
          </a:xfrm>
          <a:prstGeom prst="rect">
            <a:avLst/>
          </a:prstGeom>
          <a:noFill/>
          <a:ln>
            <a:noFill/>
          </a:ln>
        </p:spPr>
        <p:txBody>
          <a:bodyPr lIns="91425" tIns="45700" rIns="91425" bIns="45700" anchor="t" anchorCtr="0">
            <a:noAutofit/>
          </a:bodyPr>
          <a:lstStyle/>
          <a:p>
            <a:pPr>
              <a:buClr>
                <a:schemeClr val="lt1"/>
              </a:buClr>
              <a:buSzPct val="25000"/>
            </a:pPr>
            <a:endParaRPr lang="en-US"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08970484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Team Scholarship Program</a:t>
            </a:r>
          </a:p>
        </p:txBody>
      </p:sp>
      <p:sp>
        <p:nvSpPr>
          <p:cNvPr id="324" name="Shape 324"/>
          <p:cNvSpPr txBox="1"/>
          <p:nvPr/>
        </p:nvSpPr>
        <p:spPr>
          <a:xfrm>
            <a:off x="1981200" y="16002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a:solidFill>
                  <a:srgbClr val="000000"/>
                </a:solidFill>
                <a:latin typeface="Arial"/>
                <a:ea typeface="Arial"/>
                <a:cs typeface="Arial"/>
                <a:sym typeface="Arial"/>
              </a:rPr>
              <a:t>$250 per year on team</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Must graduate while on team</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Reimbursement</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Books and Supplies</a:t>
            </a:r>
          </a:p>
          <a:p>
            <a:pPr marL="430212" indent="-328612">
              <a:spcBef>
                <a:spcPts val="800"/>
              </a:spcBef>
              <a:buClr>
                <a:schemeClr val="lt1"/>
              </a:buClr>
            </a:pPr>
            <a:endParaRPr sz="3200">
              <a:solidFill>
                <a:srgbClr val="000000"/>
              </a:solidFill>
              <a:latin typeface="Arial"/>
              <a:ea typeface="Arial"/>
              <a:cs typeface="Arial"/>
              <a:sym typeface="Arial"/>
            </a:endParaRPr>
          </a:p>
          <a:p>
            <a:pPr marL="430212" indent="-328612">
              <a:spcBef>
                <a:spcPts val="800"/>
              </a:spcBef>
              <a:buClr>
                <a:schemeClr val="lt1"/>
              </a:buClr>
            </a:pPr>
            <a:endParaRPr sz="3200">
              <a:solidFill>
                <a:srgbClr val="000000"/>
              </a:solidFill>
              <a:latin typeface="Arial"/>
              <a:ea typeface="Arial"/>
              <a:cs typeface="Arial"/>
              <a:sym typeface="Arial"/>
            </a:endParaRPr>
          </a:p>
          <a:p>
            <a:endParaRPr sz="3200">
              <a:solidFill>
                <a:srgbClr val="000000"/>
              </a:solidFill>
              <a:latin typeface="Arial"/>
              <a:ea typeface="Arial"/>
              <a:cs typeface="Arial"/>
              <a:sym typeface="Arial"/>
            </a:endParaRPr>
          </a:p>
        </p:txBody>
      </p:sp>
    </p:spTree>
    <p:extLst>
      <p:ext uri="{BB962C8B-B14F-4D97-AF65-F5344CB8AC3E}">
        <p14:creationId xmlns:p14="http://schemas.microsoft.com/office/powerpoint/2010/main" val="392094643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Shape 337"/>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i="1">
                <a:solidFill>
                  <a:srgbClr val="280099"/>
                </a:solidFill>
                <a:latin typeface="Arial"/>
                <a:ea typeface="Arial"/>
                <a:cs typeface="Arial"/>
                <a:sym typeface="Arial"/>
              </a:rPr>
              <a:t>FIRST</a:t>
            </a:r>
            <a:r>
              <a:rPr lang="en-US" sz="4400">
                <a:solidFill>
                  <a:srgbClr val="280099"/>
                </a:solidFill>
                <a:latin typeface="Arial"/>
                <a:ea typeface="Arial"/>
                <a:cs typeface="Arial"/>
                <a:sym typeface="Arial"/>
              </a:rPr>
              <a:t> Scholarships</a:t>
            </a:r>
          </a:p>
        </p:txBody>
      </p:sp>
      <p:sp>
        <p:nvSpPr>
          <p:cNvPr id="338" name="Shape 338"/>
          <p:cNvSpPr txBox="1"/>
          <p:nvPr/>
        </p:nvSpPr>
        <p:spPr>
          <a:xfrm>
            <a:off x="1981200" y="16002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a:solidFill>
                  <a:srgbClr val="000000"/>
                </a:solidFill>
                <a:latin typeface="Arial"/>
                <a:ea typeface="Arial"/>
                <a:cs typeface="Arial"/>
                <a:sym typeface="Arial"/>
              </a:rPr>
              <a:t>$22+ million in college scholarships</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Over 746+ individual scholarship opportunities</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Over 136+ Scholarship Providers</a:t>
            </a:r>
          </a:p>
          <a:p>
            <a:pPr marL="430212" indent="-328612">
              <a:spcBef>
                <a:spcPts val="800"/>
              </a:spcBef>
              <a:buClr>
                <a:srgbClr val="FF3366"/>
              </a:buClr>
              <a:buSzPct val="45000"/>
              <a:buFont typeface="Noto Sans Symbols"/>
              <a:buChar char="●"/>
            </a:pPr>
            <a:r>
              <a:rPr lang="en-US" sz="3200">
                <a:solidFill>
                  <a:srgbClr val="000000"/>
                </a:solidFill>
                <a:latin typeface="Arial"/>
                <a:ea typeface="Arial"/>
                <a:cs typeface="Arial"/>
                <a:sym typeface="Arial"/>
              </a:rPr>
              <a:t>All scholarship information can be found on the FIRST Website: http://usfirst.org/</a:t>
            </a:r>
          </a:p>
          <a:p>
            <a:endParaRPr sz="3200">
              <a:solidFill>
                <a:srgbClr val="000000"/>
              </a:solidFill>
              <a:latin typeface="Arial"/>
              <a:ea typeface="Arial"/>
              <a:cs typeface="Arial"/>
              <a:sym typeface="Arial"/>
            </a:endParaRPr>
          </a:p>
        </p:txBody>
      </p:sp>
    </p:spTree>
    <p:extLst>
      <p:ext uri="{BB962C8B-B14F-4D97-AF65-F5344CB8AC3E}">
        <p14:creationId xmlns:p14="http://schemas.microsoft.com/office/powerpoint/2010/main" val="4205698997"/>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Graduating Seniors</a:t>
            </a:r>
          </a:p>
        </p:txBody>
      </p:sp>
      <p:sp>
        <p:nvSpPr>
          <p:cNvPr id="345" name="Shape 345"/>
          <p:cNvSpPr txBox="1"/>
          <p:nvPr/>
        </p:nvSpPr>
        <p:spPr>
          <a:xfrm>
            <a:off x="1981200" y="16002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dirty="0">
                <a:solidFill>
                  <a:srgbClr val="000000"/>
                </a:solidFill>
                <a:latin typeface="Arial"/>
                <a:ea typeface="Arial"/>
                <a:cs typeface="Arial"/>
                <a:sym typeface="Arial"/>
              </a:rPr>
              <a:t>Over the years, T3 Graduating Seniors have received more than $1,250,000.00 in college scholarships</a:t>
            </a:r>
          </a:p>
          <a:p>
            <a:pPr marL="430212" indent="-328612">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2015 Scholarships totaling $278,595.00</a:t>
            </a:r>
          </a:p>
          <a:p>
            <a:pPr marL="430212" indent="-328612">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100% Went to College</a:t>
            </a:r>
          </a:p>
          <a:p>
            <a:pPr marL="430212" indent="-328612">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100% Went into STEM Fields</a:t>
            </a:r>
          </a:p>
          <a:p>
            <a:pPr marL="430212" indent="-328612">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100% Finished their Freshman Year of College</a:t>
            </a:r>
          </a:p>
        </p:txBody>
      </p:sp>
    </p:spTree>
    <p:extLst>
      <p:ext uri="{BB962C8B-B14F-4D97-AF65-F5344CB8AC3E}">
        <p14:creationId xmlns:p14="http://schemas.microsoft.com/office/powerpoint/2010/main" val="2165693923"/>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3922646583"/>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dirty="0"/>
              <a:t>Team </a:t>
            </a:r>
            <a:r>
              <a:rPr lang="en-US" dirty="0" err="1"/>
              <a:t>Orgazation</a:t>
            </a:r>
            <a:r>
              <a:rPr lang="en-US" dirty="0"/>
              <a:t> </a:t>
            </a:r>
          </a:p>
          <a:p>
            <a:r>
              <a:rPr lang="en-US" dirty="0"/>
              <a:t>Code of Conduct</a:t>
            </a:r>
          </a:p>
          <a:p>
            <a:r>
              <a:rPr lang="en-US" dirty="0"/>
              <a:t>Community Service</a:t>
            </a:r>
          </a:p>
          <a:p>
            <a:r>
              <a:rPr lang="en-US" dirty="0"/>
              <a:t>Business Details</a:t>
            </a:r>
          </a:p>
          <a:p>
            <a:endParaRPr lang="en-US" dirty="0"/>
          </a:p>
        </p:txBody>
      </p:sp>
      <p:sp>
        <p:nvSpPr>
          <p:cNvPr id="5" name="Content Placeholder 4"/>
          <p:cNvSpPr>
            <a:spLocks noGrp="1"/>
          </p:cNvSpPr>
          <p:nvPr>
            <p:ph sz="half" idx="2"/>
          </p:nvPr>
        </p:nvSpPr>
        <p:spPr/>
        <p:txBody>
          <a:bodyPr/>
          <a:lstStyle/>
          <a:p>
            <a:r>
              <a:rPr lang="en-US" b="1" dirty="0"/>
              <a:t>Turkey Legs</a:t>
            </a:r>
          </a:p>
          <a:p>
            <a:r>
              <a:rPr lang="en-US" dirty="0"/>
              <a:t>Communications</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418119259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a:ln>
            <a:noFill/>
          </a:ln>
        </p:spPr>
        <p:txBody>
          <a:bodyPr lIns="91425" tIns="45700" rIns="91425" bIns="45700" anchor="ctr" anchorCtr="1">
            <a:noAutofit/>
          </a:bodyPr>
          <a:lstStyle/>
          <a:p>
            <a:pPr algn="ctr">
              <a:buClr>
                <a:srgbClr val="280099"/>
              </a:buClr>
              <a:buSzPct val="25000"/>
            </a:pPr>
            <a:r>
              <a:rPr lang="en-US" dirty="0">
                <a:solidFill>
                  <a:srgbClr val="280099"/>
                </a:solidFill>
                <a:latin typeface="Arial"/>
                <a:ea typeface="Arial"/>
                <a:cs typeface="Arial"/>
              </a:rPr>
              <a:t>Turkey Legs</a:t>
            </a:r>
          </a:p>
        </p:txBody>
      </p:sp>
      <p:sp>
        <p:nvSpPr>
          <p:cNvPr id="6" name="Content Placeholder 5"/>
          <p:cNvSpPr>
            <a:spLocks noGrp="1"/>
          </p:cNvSpPr>
          <p:nvPr>
            <p:ph idx="1"/>
          </p:nvPr>
        </p:nvSpPr>
        <p:spPr/>
        <p:txBody>
          <a:bodyPr/>
          <a:lstStyle/>
          <a:p>
            <a:r>
              <a:rPr lang="en-US" dirty="0"/>
              <a:t>Our most important fundraiser…</a:t>
            </a:r>
          </a:p>
        </p:txBody>
      </p:sp>
    </p:spTree>
    <p:extLst>
      <p:ext uri="{BB962C8B-B14F-4D97-AF65-F5344CB8AC3E}">
        <p14:creationId xmlns:p14="http://schemas.microsoft.com/office/powerpoint/2010/main" val="243981409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Fundraising</a:t>
            </a:r>
          </a:p>
        </p:txBody>
      </p:sp>
      <p:sp>
        <p:nvSpPr>
          <p:cNvPr id="303" name="Shape 303"/>
          <p:cNvSpPr txBox="1"/>
          <p:nvPr>
            <p:extLst>
              <p:ext uri="{D42A27DB-BD31-4B8C-83A1-F6EECF244321}">
                <p14:modId xmlns:p14="http://schemas.microsoft.com/office/powerpoint/2010/main" val="2970511860"/>
              </p:ext>
            </p:extLst>
          </p:nvPr>
        </p:nvSpPr>
        <p:spPr>
          <a:xfrm>
            <a:off x="1981200" y="1295400"/>
            <a:ext cx="8229600" cy="5181600"/>
          </a:xfrm>
          <a:prstGeom prst="rect">
            <a:avLst/>
          </a:prstGeom>
          <a:noFill/>
          <a:ln>
            <a:noFill/>
          </a:ln>
        </p:spPr>
        <p:txBody>
          <a:bodyPr lIns="91425" tIns="45700" rIns="91425" bIns="45700" anchor="t" anchorCtr="0">
            <a:noAutofit/>
          </a:bodyPr>
          <a:lstStyle/>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Renaissance Festival</a:t>
            </a:r>
            <a:endParaRPr lang="en-US"/>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Revenue = $20,000 </a:t>
            </a:r>
          </a:p>
          <a:p>
            <a:pPr marL="429895" indent="-328295">
              <a:spcBef>
                <a:spcPts val="700"/>
              </a:spcBef>
              <a:buClr>
                <a:srgbClr val="FF3366"/>
              </a:buClr>
              <a:buSzPct val="45000"/>
              <a:buFont typeface="Noto Sans Symbols"/>
              <a:buChar char="●"/>
            </a:pPr>
            <a:r>
              <a:rPr lang="en-US" sz="2400" dirty="0">
                <a:solidFill>
                  <a:srgbClr val="000000"/>
                </a:solidFill>
                <a:latin typeface="Arial"/>
                <a:ea typeface="Arial"/>
                <a:cs typeface="Arial"/>
                <a:sym typeface="Arial"/>
              </a:rPr>
              <a:t>August 12, 2017 at Food Handling/General Orientation</a:t>
            </a:r>
            <a:endParaRPr lang="en-US" sz="2400" dirty="0">
              <a:solidFill>
                <a:srgbClr val="000000"/>
              </a:solidFill>
              <a:latin typeface="Arial"/>
              <a:ea typeface="Arial"/>
              <a:cs typeface="Arial"/>
            </a:endParaRPr>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Time: 10am-12pm</a:t>
            </a:r>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Mandatory Attendance for New students and family</a:t>
            </a:r>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Location: Castle (Inside the Festival)</a:t>
            </a:r>
          </a:p>
          <a:p>
            <a:pPr marL="429895" indent="-328295">
              <a:spcBef>
                <a:spcPts val="700"/>
              </a:spcBef>
              <a:buClr>
                <a:srgbClr val="FF3366"/>
              </a:buClr>
              <a:buSzPct val="45000"/>
              <a:buFont typeface="Noto Sans Symbols"/>
              <a:buChar char="●"/>
            </a:pPr>
            <a:r>
              <a:rPr lang="en-US" sz="2400" dirty="0">
                <a:solidFill>
                  <a:srgbClr val="000000"/>
                </a:solidFill>
                <a:latin typeface="Arial"/>
                <a:ea typeface="Arial"/>
                <a:cs typeface="Arial"/>
                <a:sym typeface="Arial"/>
              </a:rPr>
              <a:t>August 19, 2017 – October 1, 2017</a:t>
            </a:r>
            <a:endParaRPr lang="en-US" sz="2400" dirty="0">
              <a:solidFill>
                <a:srgbClr val="000000"/>
              </a:solidFill>
              <a:latin typeface="Arial"/>
              <a:ea typeface="Arial"/>
              <a:cs typeface="Arial"/>
            </a:endParaRPr>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Saturdays, Sunday, and Labor Day</a:t>
            </a:r>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6:30am – 6:30pm (</a:t>
            </a:r>
            <a:r>
              <a:rPr lang="en-US" sz="2000" dirty="0" err="1">
                <a:solidFill>
                  <a:srgbClr val="000000"/>
                </a:solidFill>
                <a:latin typeface="Arial"/>
                <a:ea typeface="Arial"/>
                <a:cs typeface="Arial"/>
                <a:sym typeface="Arial"/>
              </a:rPr>
              <a:t>Approx</a:t>
            </a:r>
            <a:r>
              <a:rPr lang="en-US" sz="2000" dirty="0">
                <a:solidFill>
                  <a:srgbClr val="000000"/>
                </a:solidFill>
                <a:latin typeface="Arial"/>
                <a:ea typeface="Arial"/>
                <a:cs typeface="Arial"/>
              </a:rPr>
              <a:t>)</a:t>
            </a:r>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6 Shifts per Team Member</a:t>
            </a:r>
          </a:p>
          <a:p>
            <a:pPr marL="793750" lvl="2" indent="-323850">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Buddy Rule</a:t>
            </a:r>
          </a:p>
        </p:txBody>
      </p:sp>
    </p:spTree>
    <p:extLst>
      <p:ext uri="{BB962C8B-B14F-4D97-AF65-F5344CB8AC3E}">
        <p14:creationId xmlns:p14="http://schemas.microsoft.com/office/powerpoint/2010/main" val="327620355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Some emphasis reminders…</a:t>
            </a:r>
          </a:p>
        </p:txBody>
      </p:sp>
      <p:sp>
        <p:nvSpPr>
          <p:cNvPr id="303" name="Shape 303"/>
          <p:cNvSpPr txBox="1"/>
          <p:nvPr>
            <p:extLst>
              <p:ext uri="{D42A27DB-BD31-4B8C-83A1-F6EECF244321}">
                <p14:modId xmlns:p14="http://schemas.microsoft.com/office/powerpoint/2010/main" val="2219968729"/>
              </p:ext>
            </p:extLst>
          </p:nvPr>
        </p:nvSpPr>
        <p:spPr>
          <a:xfrm>
            <a:off x="1981200" y="1295400"/>
            <a:ext cx="8229600" cy="5181600"/>
          </a:xfrm>
          <a:prstGeom prst="rect">
            <a:avLst/>
          </a:prstGeom>
          <a:noFill/>
          <a:ln>
            <a:noFill/>
          </a:ln>
        </p:spPr>
        <p:txBody>
          <a:bodyPr lIns="91425" tIns="45700" rIns="91425" bIns="45700" anchor="t" anchorCtr="0">
            <a:noAutofit/>
          </a:bodyPr>
          <a:lstStyle/>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Wear OLD CLOTHES!</a:t>
            </a:r>
            <a:endParaRPr lang="en-US"/>
          </a:p>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Hats or hairnets!</a:t>
            </a:r>
            <a:endParaRPr lang="en-US" sz="2400" dirty="0">
              <a:solidFill>
                <a:srgbClr val="000000"/>
              </a:solidFill>
              <a:latin typeface="Arial"/>
              <a:ea typeface="Arial"/>
              <a:cs typeface="Arial"/>
            </a:endParaRPr>
          </a:p>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May want to bring a chair to sit in between loads</a:t>
            </a:r>
            <a:endParaRPr lang="en-US" sz="2400" dirty="0">
              <a:solidFill>
                <a:srgbClr val="000000"/>
              </a:solidFill>
              <a:latin typeface="Arial"/>
              <a:ea typeface="Arial"/>
              <a:cs typeface="Arial"/>
            </a:endParaRPr>
          </a:p>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WATER BOTTLES (Must have straw to be inside the pad area)</a:t>
            </a:r>
            <a:endParaRPr lang="en-US" sz="2400" dirty="0">
              <a:solidFill>
                <a:srgbClr val="000000"/>
              </a:solidFill>
              <a:latin typeface="Arial"/>
              <a:ea typeface="Arial"/>
              <a:cs typeface="Arial"/>
            </a:endParaRPr>
          </a:p>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Full day!</a:t>
            </a:r>
            <a:endParaRPr lang="en-US" sz="2400" dirty="0">
              <a:solidFill>
                <a:srgbClr val="000000"/>
              </a:solidFill>
              <a:latin typeface="Arial"/>
              <a:ea typeface="Arial"/>
              <a:cs typeface="Arial"/>
            </a:endParaRPr>
          </a:p>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Buddy system!!!</a:t>
            </a:r>
            <a:endParaRPr lang="en-US" sz="2400" dirty="0">
              <a:solidFill>
                <a:srgbClr val="000000"/>
              </a:solidFill>
              <a:latin typeface="Arial"/>
              <a:ea typeface="Arial"/>
              <a:cs typeface="Arial"/>
            </a:endParaRPr>
          </a:p>
          <a:p>
            <a:pPr marL="429895" indent="-328295">
              <a:buClr>
                <a:srgbClr val="FF3366"/>
              </a:buClr>
              <a:buSzPct val="45000"/>
              <a:buFont typeface="Noto Sans Symbols"/>
              <a:buChar char="●"/>
            </a:pPr>
            <a:endParaRPr lang="en-US" sz="2400" dirty="0">
              <a:solidFill>
                <a:srgbClr val="000000"/>
              </a:solidFill>
              <a:latin typeface="Arial"/>
              <a:ea typeface="Arial"/>
              <a:cs typeface="Arial"/>
            </a:endParaRPr>
          </a:p>
          <a:p>
            <a:pPr marL="429895" indent="-328295">
              <a:buClr>
                <a:srgbClr val="FF3366"/>
              </a:buClr>
              <a:buSzPct val="45000"/>
              <a:buFont typeface="Noto Sans Symbols"/>
              <a:buChar char="●"/>
            </a:pPr>
            <a:r>
              <a:rPr lang="en-US" sz="2400" dirty="0">
                <a:solidFill>
                  <a:srgbClr val="000000"/>
                </a:solidFill>
                <a:latin typeface="Arial"/>
                <a:ea typeface="Arial"/>
                <a:cs typeface="Arial"/>
                <a:sym typeface="Arial"/>
              </a:rPr>
              <a:t>Can we get some volunteers to donate cases of water?</a:t>
            </a:r>
            <a:endParaRPr lang="en-US" sz="2400" dirty="0">
              <a:solidFill>
                <a:srgbClr val="000000"/>
              </a:solidFill>
              <a:latin typeface="Arial"/>
              <a:ea typeface="Arial"/>
              <a:cs typeface="Arial"/>
            </a:endParaRPr>
          </a:p>
          <a:p>
            <a:pPr marL="887095" lvl="1" indent="-328295">
              <a:buClr>
                <a:srgbClr val="FF3366"/>
              </a:buClr>
              <a:buSzPct val="45000"/>
              <a:buFont typeface="Noto Sans Symbols"/>
              <a:buChar char="●"/>
            </a:pPr>
            <a:r>
              <a:rPr lang="en-US" sz="2400" dirty="0">
                <a:solidFill>
                  <a:srgbClr val="000000"/>
                </a:solidFill>
                <a:latin typeface="Arial"/>
                <a:ea typeface="Arial"/>
                <a:cs typeface="Arial"/>
              </a:rPr>
              <a:t>Sign Up to donate water will be on </a:t>
            </a:r>
            <a:r>
              <a:rPr lang="en-US" sz="2400" dirty="0" err="1">
                <a:solidFill>
                  <a:srgbClr val="000000"/>
                </a:solidFill>
                <a:latin typeface="Arial"/>
                <a:ea typeface="Arial"/>
                <a:cs typeface="Arial"/>
              </a:rPr>
              <a:t>SignUp</a:t>
            </a:r>
            <a:r>
              <a:rPr lang="en-US" sz="2400" dirty="0">
                <a:solidFill>
                  <a:srgbClr val="000000"/>
                </a:solidFill>
                <a:latin typeface="Arial"/>
                <a:ea typeface="Arial"/>
                <a:cs typeface="Arial"/>
              </a:rPr>
              <a:t> Genius.</a:t>
            </a:r>
          </a:p>
        </p:txBody>
      </p:sp>
    </p:spTree>
    <p:extLst>
      <p:ext uri="{BB962C8B-B14F-4D97-AF65-F5344CB8AC3E}">
        <p14:creationId xmlns:p14="http://schemas.microsoft.com/office/powerpoint/2010/main" val="389770433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so far?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33717858"/>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831666326"/>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dirty="0"/>
              <a:t>Team Organization</a:t>
            </a:r>
          </a:p>
          <a:p>
            <a:r>
              <a:rPr lang="en-US" dirty="0"/>
              <a:t>Code of Conduct</a:t>
            </a:r>
          </a:p>
          <a:p>
            <a:r>
              <a:rPr lang="en-US" dirty="0"/>
              <a:t>Community Service</a:t>
            </a:r>
          </a:p>
          <a:p>
            <a:r>
              <a:rPr lang="en-US" dirty="0"/>
              <a:t>Business Details</a:t>
            </a:r>
          </a:p>
          <a:p>
            <a:endParaRPr lang="en-US" dirty="0"/>
          </a:p>
        </p:txBody>
      </p:sp>
      <p:sp>
        <p:nvSpPr>
          <p:cNvPr id="5" name="Content Placeholder 4"/>
          <p:cNvSpPr>
            <a:spLocks noGrp="1"/>
          </p:cNvSpPr>
          <p:nvPr>
            <p:ph sz="half" idx="2"/>
          </p:nvPr>
        </p:nvSpPr>
        <p:spPr>
          <a:xfrm>
            <a:off x="6172200" y="1866900"/>
            <a:ext cx="5181600" cy="4351338"/>
          </a:xfrm>
        </p:spPr>
        <p:txBody>
          <a:bodyPr/>
          <a:lstStyle/>
          <a:p>
            <a:r>
              <a:rPr lang="en-US" dirty="0"/>
              <a:t>Turkey Legs</a:t>
            </a:r>
          </a:p>
          <a:p>
            <a:r>
              <a:rPr lang="en-US" b="1" dirty="0"/>
              <a:t>Communications</a:t>
            </a:r>
          </a:p>
          <a:p>
            <a:r>
              <a:rPr lang="en-US"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203999648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Shape 453"/>
          <p:cNvSpPr txBox="1">
            <a:spLocks noGrp="1"/>
          </p:cNvSpPr>
          <p:nvPr>
            <p:ph type="title"/>
          </p:nvPr>
        </p:nvSpPr>
        <p:spPr>
          <a:xfrm>
            <a:off x="1981200" y="274637"/>
            <a:ext cx="8229600" cy="1143000"/>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sz="4000" dirty="0">
                <a:solidFill>
                  <a:srgbClr val="280099"/>
                </a:solidFill>
                <a:latin typeface="Arial"/>
                <a:ea typeface="Arial"/>
                <a:cs typeface="Arial"/>
                <a:sym typeface="Arial"/>
              </a:rPr>
              <a:t>Team Communication</a:t>
            </a:r>
          </a:p>
        </p:txBody>
      </p:sp>
      <p:sp>
        <p:nvSpPr>
          <p:cNvPr id="454" name="Shape 454"/>
          <p:cNvSpPr txBox="1">
            <a:spLocks noGrp="1"/>
          </p:cNvSpPr>
          <p:nvPr>
            <p:ph type="body" idx="1"/>
          </p:nvPr>
        </p:nvSpPr>
        <p:spPr>
          <a:xfrm>
            <a:off x="1981201" y="1143000"/>
            <a:ext cx="4040187" cy="639762"/>
          </a:xfrm>
          <a:prstGeom prst="rect">
            <a:avLst/>
          </a:prstGeom>
          <a:noFill/>
          <a:ln>
            <a:noFill/>
          </a:ln>
        </p:spPr>
        <p:txBody>
          <a:bodyPr vert="horz" lIns="82275" tIns="41125" rIns="82275" bIns="41125" rtlCol="0" anchor="b" anchorCtr="0">
            <a:noAutofit/>
          </a:bodyPr>
          <a:lstStyle/>
          <a:p>
            <a:pPr>
              <a:lnSpc>
                <a:spcPct val="100000"/>
              </a:lnSpc>
              <a:spcBef>
                <a:spcPts val="0"/>
              </a:spcBef>
              <a:buClr>
                <a:schemeClr val="dk1"/>
              </a:buClr>
              <a:buSzPct val="25000"/>
            </a:pPr>
            <a:r>
              <a:rPr lang="en-US" dirty="0">
                <a:solidFill>
                  <a:schemeClr val="dk1"/>
                </a:solidFill>
                <a:latin typeface="Times New Roman"/>
                <a:ea typeface="Times New Roman"/>
                <a:cs typeface="Times New Roman"/>
                <a:sym typeface="Times New Roman"/>
              </a:rPr>
              <a:t>Official Communications</a:t>
            </a:r>
          </a:p>
        </p:txBody>
      </p:sp>
      <p:sp>
        <p:nvSpPr>
          <p:cNvPr id="455" name="Shape 455"/>
          <p:cNvSpPr txBox="1">
            <a:spLocks noGrp="1"/>
          </p:cNvSpPr>
          <p:nvPr>
            <p:ph type="body" idx="1"/>
          </p:nvPr>
        </p:nvSpPr>
        <p:spPr>
          <a:xfrm>
            <a:off x="1981201" y="1752600"/>
            <a:ext cx="4040187" cy="4775522"/>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rgbClr val="FF3366"/>
              </a:buClr>
              <a:buSzPct val="45000"/>
              <a:buFont typeface="Noto Sans Symbols"/>
              <a:buChar char="●"/>
            </a:pPr>
            <a:r>
              <a:rPr lang="en-US" sz="2800" b="0" dirty="0">
                <a:solidFill>
                  <a:srgbClr val="000000"/>
                </a:solidFill>
                <a:latin typeface="Arial"/>
                <a:ea typeface="Arial"/>
                <a:cs typeface="Arial"/>
                <a:sym typeface="Arial"/>
              </a:rPr>
              <a:t>Email</a:t>
            </a:r>
          </a:p>
          <a:p>
            <a:pPr marL="668337" lvl="1" indent="-325437">
              <a:lnSpc>
                <a:spcPct val="100000"/>
              </a:lnSpc>
              <a:spcBef>
                <a:spcPts val="800"/>
              </a:spcBef>
              <a:buClr>
                <a:srgbClr val="FF3366"/>
              </a:buClr>
              <a:buSzPct val="45000"/>
              <a:buFont typeface="Noto Sans Symbols"/>
              <a:buChar char="●"/>
            </a:pPr>
            <a:r>
              <a:rPr lang="en-US" b="0" dirty="0">
                <a:solidFill>
                  <a:srgbClr val="000000"/>
                </a:solidFill>
                <a:latin typeface="Arial"/>
                <a:ea typeface="Arial"/>
                <a:cs typeface="Arial"/>
                <a:sym typeface="Arial"/>
              </a:rPr>
              <a:t>Primary Source of Team Communication</a:t>
            </a:r>
          </a:p>
          <a:p>
            <a:pPr marL="668337" lvl="1" indent="-325437">
              <a:lnSpc>
                <a:spcPct val="100000"/>
              </a:lnSpc>
              <a:spcBef>
                <a:spcPts val="800"/>
              </a:spcBef>
              <a:buClr>
                <a:srgbClr val="FF3366"/>
              </a:buClr>
              <a:buSzPct val="45000"/>
              <a:buFont typeface="Noto Sans Symbols"/>
              <a:buChar char="●"/>
            </a:pPr>
            <a:r>
              <a:rPr lang="en-US" b="0" dirty="0">
                <a:solidFill>
                  <a:srgbClr val="000000"/>
                </a:solidFill>
                <a:latin typeface="Arial"/>
                <a:ea typeface="Arial"/>
                <a:cs typeface="Arial"/>
                <a:sym typeface="Arial"/>
              </a:rPr>
              <a:t>Insures everyone received information</a:t>
            </a:r>
          </a:p>
          <a:p>
            <a:pPr marL="307975" indent="-307975">
              <a:lnSpc>
                <a:spcPct val="100000"/>
              </a:lnSpc>
              <a:spcBef>
                <a:spcPts val="800"/>
              </a:spcBef>
              <a:buClr>
                <a:srgbClr val="FF3366"/>
              </a:buClr>
              <a:buSzPct val="45000"/>
              <a:buFont typeface="Noto Sans Symbols"/>
              <a:buChar char="●"/>
            </a:pPr>
            <a:r>
              <a:rPr lang="en-US" sz="2800" b="0" dirty="0">
                <a:solidFill>
                  <a:srgbClr val="000000"/>
                </a:solidFill>
                <a:latin typeface="Arial"/>
                <a:ea typeface="Arial"/>
                <a:cs typeface="Arial"/>
                <a:sym typeface="Arial"/>
              </a:rPr>
              <a:t>Slack</a:t>
            </a:r>
          </a:p>
          <a:p>
            <a:pPr marL="668337" lvl="1" indent="-325437">
              <a:lnSpc>
                <a:spcPct val="100000"/>
              </a:lnSpc>
              <a:spcBef>
                <a:spcPts val="800"/>
              </a:spcBef>
              <a:buClr>
                <a:srgbClr val="FF3366"/>
              </a:buClr>
              <a:buSzPct val="45000"/>
              <a:buFont typeface="Noto Sans Symbols"/>
              <a:buChar char="●"/>
            </a:pPr>
            <a:r>
              <a:rPr lang="en-US" b="0" dirty="0">
                <a:solidFill>
                  <a:srgbClr val="000000"/>
                </a:solidFill>
                <a:latin typeface="Arial"/>
                <a:ea typeface="Arial"/>
                <a:cs typeface="Arial"/>
                <a:sym typeface="Arial"/>
              </a:rPr>
              <a:t>Team Documents *</a:t>
            </a:r>
          </a:p>
          <a:p>
            <a:pPr marL="668337" lvl="1" indent="-325437">
              <a:lnSpc>
                <a:spcPct val="100000"/>
              </a:lnSpc>
              <a:spcBef>
                <a:spcPts val="800"/>
              </a:spcBef>
              <a:buClr>
                <a:srgbClr val="FF3366"/>
              </a:buClr>
              <a:buSzPct val="45000"/>
              <a:buFont typeface="Noto Sans Symbols"/>
              <a:buChar char="●"/>
            </a:pPr>
            <a:r>
              <a:rPr lang="en-US" b="0" dirty="0">
                <a:solidFill>
                  <a:srgbClr val="000000"/>
                </a:solidFill>
                <a:latin typeface="Arial"/>
                <a:ea typeface="Arial"/>
                <a:cs typeface="Arial"/>
                <a:sym typeface="Arial"/>
              </a:rPr>
              <a:t>Sub-Team Communications</a:t>
            </a:r>
          </a:p>
          <a:p>
            <a:pPr marL="307975" indent="-307975">
              <a:lnSpc>
                <a:spcPct val="100000"/>
              </a:lnSpc>
              <a:spcBef>
                <a:spcPts val="800"/>
              </a:spcBef>
              <a:buClr>
                <a:srgbClr val="FF3366"/>
              </a:buClr>
              <a:buSzPct val="45000"/>
              <a:buFont typeface="Noto Sans Symbols"/>
              <a:buChar char="●"/>
            </a:pPr>
            <a:r>
              <a:rPr lang="en-US" sz="2800" b="0" dirty="0">
                <a:solidFill>
                  <a:srgbClr val="000000"/>
                </a:solidFill>
                <a:latin typeface="Arial"/>
                <a:ea typeface="Arial"/>
                <a:cs typeface="Arial"/>
                <a:sym typeface="Arial"/>
              </a:rPr>
              <a:t>Team Website</a:t>
            </a:r>
          </a:p>
          <a:p>
            <a:pPr marL="668337" lvl="1" indent="-325437">
              <a:lnSpc>
                <a:spcPct val="100000"/>
              </a:lnSpc>
              <a:spcBef>
                <a:spcPts val="800"/>
              </a:spcBef>
              <a:buClr>
                <a:srgbClr val="FF3366"/>
              </a:buClr>
              <a:buSzPct val="45000"/>
              <a:buFont typeface="Noto Sans Symbols"/>
              <a:buChar char="●"/>
            </a:pPr>
            <a:r>
              <a:rPr lang="en-US" b="0" dirty="0">
                <a:solidFill>
                  <a:srgbClr val="000000"/>
                </a:solidFill>
                <a:latin typeface="Arial"/>
                <a:ea typeface="Arial"/>
                <a:cs typeface="Arial"/>
                <a:sym typeface="Arial"/>
              </a:rPr>
              <a:t>Official Team Calendar</a:t>
            </a:r>
          </a:p>
          <a:p>
            <a:pPr marL="668337" lvl="1" indent="-325437">
              <a:lnSpc>
                <a:spcPct val="100000"/>
              </a:lnSpc>
              <a:spcBef>
                <a:spcPts val="800"/>
              </a:spcBef>
              <a:buClr>
                <a:srgbClr val="FF3366"/>
              </a:buClr>
              <a:buSzPct val="45000"/>
              <a:buFont typeface="Noto Sans Symbols"/>
              <a:buChar char="●"/>
            </a:pPr>
            <a:r>
              <a:rPr lang="en-US" b="0" dirty="0">
                <a:solidFill>
                  <a:srgbClr val="000000"/>
                </a:solidFill>
                <a:latin typeface="Arial"/>
                <a:ea typeface="Arial"/>
                <a:cs typeface="Arial"/>
                <a:sym typeface="Arial"/>
              </a:rPr>
              <a:t>Team Initiatives</a:t>
            </a:r>
          </a:p>
          <a:p>
            <a:pPr marL="668337" lvl="1" indent="-325437">
              <a:lnSpc>
                <a:spcPct val="100000"/>
              </a:lnSpc>
              <a:spcBef>
                <a:spcPts val="800"/>
              </a:spcBef>
              <a:buClr>
                <a:srgbClr val="FF3366"/>
              </a:buClr>
              <a:buSzPct val="45000"/>
              <a:buFont typeface="Noto Sans Symbols"/>
              <a:buChar char="●"/>
            </a:pPr>
            <a:endParaRPr lang="en-US" b="0" dirty="0">
              <a:solidFill>
                <a:srgbClr val="000000"/>
              </a:solidFill>
              <a:latin typeface="Arial"/>
              <a:ea typeface="Arial"/>
              <a:cs typeface="Arial"/>
              <a:sym typeface="Arial"/>
            </a:endParaRPr>
          </a:p>
        </p:txBody>
      </p:sp>
      <p:sp>
        <p:nvSpPr>
          <p:cNvPr id="456" name="Shape 456"/>
          <p:cNvSpPr txBox="1">
            <a:spLocks noGrp="1"/>
          </p:cNvSpPr>
          <p:nvPr>
            <p:ph type="body" idx="1"/>
          </p:nvPr>
        </p:nvSpPr>
        <p:spPr>
          <a:xfrm>
            <a:off x="6172200" y="1143000"/>
            <a:ext cx="4041774" cy="639762"/>
          </a:xfrm>
          <a:prstGeom prst="rect">
            <a:avLst/>
          </a:prstGeom>
          <a:noFill/>
          <a:ln>
            <a:noFill/>
          </a:ln>
        </p:spPr>
        <p:txBody>
          <a:bodyPr vert="horz" lIns="82275" tIns="41125" rIns="82275" bIns="41125" rtlCol="0" anchor="b" anchorCtr="0">
            <a:noAutofit/>
          </a:bodyPr>
          <a:lstStyle/>
          <a:p>
            <a:pPr>
              <a:lnSpc>
                <a:spcPct val="100000"/>
              </a:lnSpc>
              <a:spcBef>
                <a:spcPts val="0"/>
              </a:spcBef>
              <a:buClr>
                <a:schemeClr val="dk1"/>
              </a:buClr>
              <a:buSzPct val="25000"/>
            </a:pPr>
            <a:r>
              <a:rPr lang="en-US" dirty="0">
                <a:solidFill>
                  <a:schemeClr val="dk1"/>
                </a:solidFill>
                <a:latin typeface="Times New Roman"/>
                <a:ea typeface="Times New Roman"/>
                <a:cs typeface="Times New Roman"/>
                <a:sym typeface="Times New Roman"/>
              </a:rPr>
              <a:t>Unofficial Communications</a:t>
            </a:r>
          </a:p>
        </p:txBody>
      </p:sp>
      <p:sp>
        <p:nvSpPr>
          <p:cNvPr id="457" name="Shape 457"/>
          <p:cNvSpPr txBox="1">
            <a:spLocks noGrp="1"/>
          </p:cNvSpPr>
          <p:nvPr>
            <p:ph type="body" idx="2"/>
          </p:nvPr>
        </p:nvSpPr>
        <p:spPr>
          <a:xfrm>
            <a:off x="6172200" y="1752600"/>
            <a:ext cx="4041774" cy="4378324"/>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rgbClr val="FF3366"/>
              </a:buClr>
              <a:buSzPct val="45000"/>
              <a:buFont typeface="Noto Sans Symbols"/>
              <a:buChar char="●"/>
            </a:pPr>
            <a:r>
              <a:rPr lang="en-US" dirty="0">
                <a:solidFill>
                  <a:srgbClr val="000000"/>
                </a:solidFill>
                <a:latin typeface="Arial"/>
                <a:ea typeface="Arial"/>
                <a:cs typeface="Arial"/>
                <a:sym typeface="Arial"/>
              </a:rPr>
              <a:t>Facebook</a:t>
            </a:r>
          </a:p>
          <a:p>
            <a:pPr marL="668337" lvl="1" indent="-325437">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Competition Updates</a:t>
            </a:r>
          </a:p>
          <a:p>
            <a:pPr marL="668337" lvl="1" indent="-325437">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Robotics Related Posts</a:t>
            </a:r>
          </a:p>
          <a:p>
            <a:pPr marL="307975" indent="-307975">
              <a:lnSpc>
                <a:spcPct val="100000"/>
              </a:lnSpc>
              <a:spcBef>
                <a:spcPts val="800"/>
              </a:spcBef>
              <a:buClr>
                <a:srgbClr val="FF3366"/>
              </a:buClr>
              <a:buSzPct val="45000"/>
              <a:buFont typeface="Noto Sans Symbols"/>
              <a:buChar char="●"/>
            </a:pPr>
            <a:r>
              <a:rPr lang="en-US" dirty="0">
                <a:solidFill>
                  <a:srgbClr val="000000"/>
                </a:solidFill>
                <a:latin typeface="Arial"/>
                <a:ea typeface="Arial"/>
                <a:cs typeface="Arial"/>
                <a:sym typeface="Arial"/>
              </a:rPr>
              <a:t>Remind App</a:t>
            </a:r>
          </a:p>
          <a:p>
            <a:pPr marL="668337" lvl="1" indent="-325437">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Text messages and/or emails</a:t>
            </a:r>
          </a:p>
          <a:p>
            <a:pPr marL="307975" indent="-307975">
              <a:lnSpc>
                <a:spcPct val="100000"/>
              </a:lnSpc>
              <a:spcBef>
                <a:spcPts val="800"/>
              </a:spcBef>
              <a:buClr>
                <a:srgbClr val="FF3366"/>
              </a:buClr>
              <a:buSzPct val="45000"/>
              <a:buFont typeface="Noto Sans Symbols"/>
              <a:buChar char="●"/>
            </a:pPr>
            <a:r>
              <a:rPr lang="en-US" dirty="0">
                <a:solidFill>
                  <a:srgbClr val="000000"/>
                </a:solidFill>
                <a:latin typeface="Arial"/>
                <a:ea typeface="Arial"/>
                <a:cs typeface="Arial"/>
                <a:sym typeface="Arial"/>
              </a:rPr>
              <a:t>Twitter</a:t>
            </a:r>
          </a:p>
          <a:p>
            <a:pPr marL="668337" lvl="1" indent="-325437">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Competition Updates</a:t>
            </a:r>
          </a:p>
          <a:p>
            <a:pPr marL="307975" indent="-307975">
              <a:lnSpc>
                <a:spcPct val="100000"/>
              </a:lnSpc>
              <a:spcBef>
                <a:spcPts val="800"/>
              </a:spcBef>
              <a:buClr>
                <a:srgbClr val="FF3366"/>
              </a:buClr>
              <a:buSzPct val="45000"/>
              <a:buFont typeface="Noto Sans Symbols"/>
              <a:buChar char="●"/>
            </a:pPr>
            <a:r>
              <a:rPr lang="en-US" dirty="0">
                <a:solidFill>
                  <a:srgbClr val="000000"/>
                </a:solidFill>
                <a:latin typeface="Arial"/>
                <a:ea typeface="Arial"/>
                <a:cs typeface="Arial"/>
                <a:sym typeface="Arial"/>
              </a:rPr>
              <a:t>YouTube Channel</a:t>
            </a:r>
          </a:p>
          <a:p>
            <a:pPr marL="668337" lvl="1" indent="-325437">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Competition Updates</a:t>
            </a:r>
          </a:p>
          <a:p>
            <a:pPr marL="668337" lvl="1" indent="-325437">
              <a:lnSpc>
                <a:spcPct val="100000"/>
              </a:lnSpc>
              <a:spcBef>
                <a:spcPts val="800"/>
              </a:spcBef>
              <a:buClr>
                <a:srgbClr val="FF3366"/>
              </a:buClr>
              <a:buSzPct val="45000"/>
              <a:buFont typeface="Noto Sans Symbols"/>
              <a:buChar char="●"/>
            </a:pPr>
            <a:r>
              <a:rPr lang="en-US" sz="2000" dirty="0">
                <a:solidFill>
                  <a:srgbClr val="000000"/>
                </a:solidFill>
                <a:latin typeface="Arial"/>
                <a:ea typeface="Arial"/>
                <a:cs typeface="Arial"/>
                <a:sym typeface="Arial"/>
              </a:rPr>
              <a:t>Team Media</a:t>
            </a:r>
          </a:p>
          <a:p>
            <a:pPr marL="307975" indent="-307975">
              <a:spcBef>
                <a:spcPts val="400"/>
              </a:spcBef>
              <a:buClr>
                <a:schemeClr val="dk1"/>
              </a:buClr>
              <a:buSzPct val="100000"/>
              <a:buNone/>
            </a:pPr>
            <a:endParaRPr sz="20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17960739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Shape 463"/>
          <p:cNvSpPr txBox="1">
            <a:spLocks noGrp="1"/>
          </p:cNvSpPr>
          <p:nvPr>
            <p:ph type="title" idx="4294967295"/>
          </p:nvPr>
        </p:nvSpPr>
        <p:spPr>
          <a:xfrm>
            <a:off x="1981201" y="1"/>
            <a:ext cx="8077199" cy="1051642"/>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sz="4000" dirty="0">
                <a:solidFill>
                  <a:srgbClr val="280099"/>
                </a:solidFill>
                <a:latin typeface="Arial"/>
                <a:ea typeface="Arial"/>
                <a:cs typeface="Arial"/>
                <a:sym typeface="Arial"/>
              </a:rPr>
              <a:t>Text Reminders </a:t>
            </a:r>
            <a:br>
              <a:rPr lang="en-US" sz="4000" dirty="0">
                <a:solidFill>
                  <a:srgbClr val="280099"/>
                </a:solidFill>
                <a:latin typeface="Arial"/>
                <a:ea typeface="Arial"/>
                <a:cs typeface="Arial"/>
                <a:sym typeface="Arial"/>
              </a:rPr>
            </a:br>
            <a:r>
              <a:rPr lang="en-US" sz="4000" dirty="0">
                <a:solidFill>
                  <a:srgbClr val="280099"/>
                </a:solidFill>
                <a:latin typeface="Arial"/>
                <a:ea typeface="Arial"/>
                <a:cs typeface="Arial"/>
                <a:sym typeface="Arial"/>
              </a:rPr>
              <a:t>Smart Phone</a:t>
            </a:r>
          </a:p>
        </p:txBody>
      </p:sp>
      <p:pic>
        <p:nvPicPr>
          <p:cNvPr id="2" name="Picture 1" descr="Screen Shot 2017-07-23 at 1.56.11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3169" y="1111166"/>
            <a:ext cx="10017296" cy="4819642"/>
          </a:xfrm>
          <a:prstGeom prst="rect">
            <a:avLst/>
          </a:prstGeom>
        </p:spPr>
      </p:pic>
    </p:spTree>
    <p:extLst>
      <p:ext uri="{BB962C8B-B14F-4D97-AF65-F5344CB8AC3E}">
        <p14:creationId xmlns:p14="http://schemas.microsoft.com/office/powerpoint/2010/main" val="1634885149"/>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0487" y="0"/>
            <a:ext cx="6096000" cy="1056699"/>
          </a:xfrm>
          <a:prstGeom prst="rect">
            <a:avLst/>
          </a:prstGeom>
        </p:spPr>
        <p:txBody>
          <a:bodyPr>
            <a:spAutoFit/>
          </a:bodyPr>
          <a:lstStyle/>
          <a:p>
            <a:pPr algn="ctr">
              <a:lnSpc>
                <a:spcPct val="100000"/>
              </a:lnSpc>
              <a:spcBef>
                <a:spcPts val="800"/>
              </a:spcBef>
              <a:buClr>
                <a:srgbClr val="FF3366"/>
              </a:buClr>
              <a:buSzPct val="45000"/>
            </a:pPr>
            <a:r>
              <a:rPr lang="en-US" sz="2800" dirty="0">
                <a:solidFill>
                  <a:srgbClr val="000000"/>
                </a:solidFill>
                <a:latin typeface="Arial"/>
                <a:ea typeface="Arial"/>
                <a:cs typeface="Arial"/>
                <a:sym typeface="Arial"/>
              </a:rPr>
              <a:t>Text Reminders</a:t>
            </a:r>
          </a:p>
          <a:p>
            <a:pPr algn="ctr">
              <a:lnSpc>
                <a:spcPct val="100000"/>
              </a:lnSpc>
              <a:spcBef>
                <a:spcPts val="800"/>
              </a:spcBef>
              <a:buClr>
                <a:srgbClr val="FF3366"/>
              </a:buClr>
              <a:buSzPct val="45000"/>
            </a:pPr>
            <a:endParaRPr lang="en-US" sz="2800" dirty="0">
              <a:solidFill>
                <a:srgbClr val="000000"/>
              </a:solidFill>
              <a:latin typeface="Arial"/>
              <a:ea typeface="Arial"/>
              <a:cs typeface="Arial"/>
              <a:sym typeface="Arial"/>
            </a:endParaRPr>
          </a:p>
        </p:txBody>
      </p:sp>
      <p:pic>
        <p:nvPicPr>
          <p:cNvPr id="3" name="Picture 2" descr="Screen Shot 2017-07-23 at 2.01.07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827" y="627787"/>
            <a:ext cx="10464800" cy="4254500"/>
          </a:xfrm>
          <a:prstGeom prst="rect">
            <a:avLst/>
          </a:prstGeom>
        </p:spPr>
      </p:pic>
      <p:sp>
        <p:nvSpPr>
          <p:cNvPr id="4" name="TextBox 3"/>
          <p:cNvSpPr txBox="1"/>
          <p:nvPr/>
        </p:nvSpPr>
        <p:spPr>
          <a:xfrm>
            <a:off x="279842" y="5036554"/>
            <a:ext cx="11581189" cy="1231106"/>
          </a:xfrm>
          <a:prstGeom prst="rect">
            <a:avLst/>
          </a:prstGeom>
          <a:noFill/>
        </p:spPr>
        <p:txBody>
          <a:bodyPr wrap="square" rtlCol="0">
            <a:spAutoFit/>
          </a:bodyPr>
          <a:lstStyle/>
          <a:p>
            <a:pPr algn="ctr"/>
            <a:r>
              <a:rPr lang="en-US" sz="2800" b="1" dirty="0"/>
              <a:t>Don’t have a mobile phone? Go to </a:t>
            </a:r>
            <a:r>
              <a:rPr lang="en-US" sz="2800" b="1" dirty="0" err="1">
                <a:solidFill>
                  <a:srgbClr val="FF6600"/>
                </a:solidFill>
              </a:rPr>
              <a:t>rmd.at</a:t>
            </a:r>
            <a:r>
              <a:rPr lang="en-US" sz="2800" b="1" dirty="0">
                <a:solidFill>
                  <a:srgbClr val="FF6600"/>
                </a:solidFill>
              </a:rPr>
              <a:t>/f73ag4 </a:t>
            </a:r>
            <a:r>
              <a:rPr lang="en-US" sz="2800" b="1" dirty="0"/>
              <a:t>on a desktop computer to sign up for email notifications. </a:t>
            </a:r>
          </a:p>
          <a:p>
            <a:endParaRPr lang="en-US" dirty="0"/>
          </a:p>
        </p:txBody>
      </p:sp>
    </p:spTree>
    <p:extLst>
      <p:ext uri="{BB962C8B-B14F-4D97-AF65-F5344CB8AC3E}">
        <p14:creationId xmlns:p14="http://schemas.microsoft.com/office/powerpoint/2010/main" val="1100428343"/>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extLst>
              <p:ext uri="{D42A27DB-BD31-4B8C-83A1-F6EECF244321}">
                <p14:modId xmlns:p14="http://schemas.microsoft.com/office/powerpoint/2010/main" val="551057361"/>
              </p:ext>
            </p:extLst>
          </p:nvPr>
        </p:nvSpPr>
        <p:spPr/>
        <p:txBody>
          <a:bodyPr vert="horz" lIns="91440" tIns="45720" rIns="91440" bIns="45720" rtlCol="0" anchor="ctr">
            <a:normAutofit/>
          </a:bodyPr>
          <a:lstStyle/>
          <a:p>
            <a:pPr algn="ctr"/>
            <a:r>
              <a:rPr lang="en-US" sz="4400" b="1" dirty="0"/>
              <a:t>Slack</a:t>
            </a:r>
            <a:endParaRPr lang="en-US" sz="3600"/>
          </a:p>
        </p:txBody>
      </p:sp>
      <p:pic>
        <p:nvPicPr>
          <p:cNvPr id="5" name="Picture 5" descr="Screen Shot 2017-07-25 at 1.44.09 PM.png"/>
          <p:cNvPicPr>
            <a:picLocks noGrp="1" noChangeAspect="1"/>
          </p:cNvPicPr>
          <p:nvPr>
            <p:ph type="pic" idx="1"/>
          </p:nvPr>
        </p:nvPicPr>
        <p:blipFill rotWithShape="1">
          <a:blip r:embed="rId3" cstate="print"/>
          <a:srcRect l="-482" t="-723" r="-1149" b="-122"/>
          <a:stretch/>
        </p:blipFill>
        <p:spPr>
          <a:xfrm>
            <a:off x="4792105" y="993475"/>
            <a:ext cx="7227770" cy="4914816"/>
          </a:xfrm>
          <a:prstGeom prst="rect">
            <a:avLst/>
          </a:prstGeom>
        </p:spPr>
      </p:pic>
      <p:sp>
        <p:nvSpPr>
          <p:cNvPr id="4" name="Text Placeholder 3"/>
          <p:cNvSpPr>
            <a:spLocks noGrp="1"/>
          </p:cNvSpPr>
          <p:nvPr>
            <p:ph type="body" sz="half" idx="2"/>
            <p:extLst>
              <p:ext uri="{D42A27DB-BD31-4B8C-83A1-F6EECF244321}">
                <p14:modId xmlns:p14="http://schemas.microsoft.com/office/powerpoint/2010/main" val="734812120"/>
              </p:ext>
            </p:extLst>
          </p:nvPr>
        </p:nvSpPr>
        <p:spPr/>
        <p:txBody>
          <a:bodyPr vert="horz" lIns="91440" tIns="45720" rIns="91440" bIns="45720" rtlCol="0" anchor="t">
            <a:normAutofit/>
          </a:bodyPr>
          <a:lstStyle/>
          <a:p>
            <a:pPr marL="285750" indent="-285750">
              <a:buChar char="•"/>
            </a:pPr>
            <a:r>
              <a:rPr lang="en-US" dirty="0"/>
              <a:t>Slack is our teams "personal" communication space.  </a:t>
            </a:r>
          </a:p>
          <a:p>
            <a:pPr marL="285750" indent="-285750">
              <a:buChar char="•"/>
            </a:pPr>
            <a:r>
              <a:rPr lang="en-US" dirty="0"/>
              <a:t>It is kind of like Edmodo that many of you have used in school.  </a:t>
            </a:r>
          </a:p>
          <a:p>
            <a:pPr marL="285750" indent="-285750">
              <a:buChar char="•"/>
            </a:pPr>
            <a:r>
              <a:rPr lang="en-US" dirty="0"/>
              <a:t>This year, all of our team documents will be located in Slack.  </a:t>
            </a:r>
          </a:p>
          <a:p>
            <a:pPr marL="285750" indent="-285750">
              <a:buChar char="•"/>
            </a:pPr>
            <a:r>
              <a:rPr lang="en-US" dirty="0"/>
              <a:t>This is a great place to bounce ideas off one another during Vex Season.</a:t>
            </a:r>
          </a:p>
          <a:p>
            <a:pPr marL="285750" indent="-285750">
              <a:buChar char="•"/>
            </a:pPr>
            <a:r>
              <a:rPr lang="en-US" dirty="0"/>
              <a:t>There is even a "general" area where you can ask team mates homework questions, or general questions about the team or high school.  </a:t>
            </a:r>
          </a:p>
        </p:txBody>
      </p:sp>
    </p:spTree>
    <p:extLst>
      <p:ext uri="{BB962C8B-B14F-4D97-AF65-F5344CB8AC3E}">
        <p14:creationId xmlns:p14="http://schemas.microsoft.com/office/powerpoint/2010/main" val="4012289248"/>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extLst>
              <p:ext uri="{D42A27DB-BD31-4B8C-83A1-F6EECF244321}">
                <p14:modId xmlns:p14="http://schemas.microsoft.com/office/powerpoint/2010/main" val="3846596455"/>
              </p:ext>
            </p:extLst>
          </p:nvPr>
        </p:nvSpPr>
        <p:spPr/>
        <p:txBody>
          <a:bodyPr vert="horz" lIns="91440" tIns="45720" rIns="91440" bIns="45720" rtlCol="0" anchor="ctr">
            <a:normAutofit/>
          </a:bodyPr>
          <a:lstStyle/>
          <a:p>
            <a:pPr algn="ctr"/>
            <a:r>
              <a:rPr lang="en-US" sz="4800" b="1" dirty="0"/>
              <a:t>Slack</a:t>
            </a:r>
            <a:endParaRPr lang="en-US" sz="4800" dirty="0"/>
          </a:p>
        </p:txBody>
      </p:sp>
      <p:pic>
        <p:nvPicPr>
          <p:cNvPr id="5" name="Picture 5" descr="Screen Shot 2017-07-25 at 1.54.06 PM.png"/>
          <p:cNvPicPr>
            <a:picLocks noGrp="1" noChangeAspect="1"/>
          </p:cNvPicPr>
          <p:nvPr>
            <p:ph type="pic" idx="1"/>
          </p:nvPr>
        </p:nvPicPr>
        <p:blipFill rotWithShape="1">
          <a:blip r:embed="rId3" cstate="print"/>
          <a:srcRect l="-3237" t="326" r="-246" b="-418"/>
          <a:stretch/>
        </p:blipFill>
        <p:spPr>
          <a:xfrm>
            <a:off x="4627135" y="987425"/>
            <a:ext cx="7433670" cy="4878109"/>
          </a:xfrm>
          <a:prstGeom prst="rect">
            <a:avLst/>
          </a:prstGeom>
        </p:spPr>
      </p:pic>
      <p:sp>
        <p:nvSpPr>
          <p:cNvPr id="4" name="Text Placeholder 3"/>
          <p:cNvSpPr>
            <a:spLocks noGrp="1"/>
          </p:cNvSpPr>
          <p:nvPr>
            <p:ph type="body" sz="half" idx="2"/>
            <p:extLst>
              <p:ext uri="{D42A27DB-BD31-4B8C-83A1-F6EECF244321}">
                <p14:modId xmlns:p14="http://schemas.microsoft.com/office/powerpoint/2010/main" val="2962086192"/>
              </p:ext>
            </p:extLst>
          </p:nvPr>
        </p:nvSpPr>
        <p:spPr/>
        <p:txBody>
          <a:bodyPr vert="horz" lIns="91440" tIns="45720" rIns="91440" bIns="45720" rtlCol="0" anchor="t">
            <a:normAutofit/>
          </a:bodyPr>
          <a:lstStyle/>
          <a:p>
            <a:r>
              <a:rPr lang="en-US" dirty="0"/>
              <a:t>I will be sending out the email invitation by Wednesday afternoon.  </a:t>
            </a:r>
          </a:p>
          <a:p>
            <a:pPr marL="285750" indent="-285750">
              <a:buChar char="•"/>
            </a:pPr>
            <a:r>
              <a:rPr lang="en-US" b="1" i="1" dirty="0"/>
              <a:t>Returning Students</a:t>
            </a:r>
          </a:p>
          <a:p>
            <a:pPr marL="742950" lvl="1" indent="-285750">
              <a:buChar char="•"/>
            </a:pPr>
            <a:r>
              <a:rPr lang="en-US" dirty="0"/>
              <a:t>This is a NEW account so you will need to join under this new invitation.   </a:t>
            </a:r>
          </a:p>
          <a:p>
            <a:pPr marL="285750" indent="-285750">
              <a:buChar char="•"/>
            </a:pPr>
            <a:r>
              <a:rPr b="1" i="1" dirty="0"/>
              <a:t>New Students</a:t>
            </a:r>
          </a:p>
          <a:p>
            <a:pPr marL="742950" lvl="1" indent="-285750">
              <a:buChar char="•"/>
            </a:pPr>
            <a:r>
              <a:rPr dirty="0"/>
              <a:t>You can access Slack either on an app or from the website on your computer.  </a:t>
            </a:r>
          </a:p>
          <a:p>
            <a:pPr marL="285750" indent="-285750">
              <a:buChar char="•"/>
            </a:pPr>
            <a:r>
              <a:rPr b="1" i="1" dirty="0"/>
              <a:t>Parents</a:t>
            </a:r>
          </a:p>
          <a:p>
            <a:pPr marL="742950" lvl="1" indent="-285750">
              <a:buChar char="•"/>
            </a:pPr>
            <a:r>
              <a:rPr dirty="0"/>
              <a:t>I am in the process of upgrading our Slack account which will allow me the flexibility to add a parent section.  I will send out your invitations as soon as I am able to complete the upgrade.  </a:t>
            </a:r>
            <a:endParaRPr b="1" i="1" dirty="0"/>
          </a:p>
          <a:p>
            <a:pPr marL="742950" lvl="1" indent="-285750">
              <a:buChar char="•"/>
            </a:pPr>
            <a:endParaRPr dirty="0"/>
          </a:p>
        </p:txBody>
      </p:sp>
    </p:spTree>
    <p:extLst>
      <p:ext uri="{BB962C8B-B14F-4D97-AF65-F5344CB8AC3E}">
        <p14:creationId xmlns:p14="http://schemas.microsoft.com/office/powerpoint/2010/main" val="421238079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Shape 469"/>
          <p:cNvSpPr txBox="1">
            <a:spLocks noGrp="1"/>
          </p:cNvSpPr>
          <p:nvPr>
            <p:ph type="title"/>
          </p:nvPr>
        </p:nvSpPr>
        <p:spPr>
          <a:xfrm>
            <a:off x="2209800" y="608013"/>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dirty="0">
                <a:solidFill>
                  <a:srgbClr val="280099"/>
                </a:solidFill>
                <a:latin typeface="Arial"/>
                <a:ea typeface="Arial"/>
                <a:cs typeface="Arial"/>
                <a:sym typeface="Arial"/>
              </a:rPr>
              <a:t>Homework???</a:t>
            </a:r>
          </a:p>
        </p:txBody>
      </p:sp>
      <p:sp>
        <p:nvSpPr>
          <p:cNvPr id="470" name="Shape 470"/>
          <p:cNvSpPr txBox="1">
            <a:spLocks noGrp="1"/>
          </p:cNvSpPr>
          <p:nvPr>
            <p:ph type="body" idx="1"/>
          </p:nvPr>
        </p:nvSpPr>
        <p:spPr>
          <a:xfrm>
            <a:off x="2209800" y="1600201"/>
            <a:ext cx="7772400" cy="4648199"/>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rgbClr val="FF3366"/>
              </a:buClr>
              <a:buSzPct val="45000"/>
              <a:buFont typeface="Noto Sans Symbols"/>
              <a:buChar char="●"/>
            </a:pPr>
            <a:r>
              <a:rPr lang="en-US" sz="3200" dirty="0">
                <a:solidFill>
                  <a:srgbClr val="000000"/>
                </a:solidFill>
                <a:latin typeface="Arial"/>
                <a:ea typeface="Arial"/>
                <a:cs typeface="Arial"/>
                <a:sym typeface="Arial"/>
              </a:rPr>
              <a:t>“Like” Truck Town Thunder on Facebook</a:t>
            </a:r>
          </a:p>
          <a:p>
            <a:pPr marL="307975" indent="-307975">
              <a:lnSpc>
                <a:spcPct val="100000"/>
              </a:lnSpc>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Take a look at the Team Calendar</a:t>
            </a:r>
          </a:p>
          <a:p>
            <a:pPr marL="668337" lvl="1" indent="-325437">
              <a:lnSpc>
                <a:spcPct val="100000"/>
              </a:lnSpc>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Add it to your phone calendar</a:t>
            </a:r>
          </a:p>
          <a:p>
            <a:pPr marL="668337" lvl="1" indent="-325437">
              <a:lnSpc>
                <a:spcPct val="100000"/>
              </a:lnSpc>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Google Calendar (Recommended)</a:t>
            </a:r>
          </a:p>
          <a:p>
            <a:pPr marL="307975" indent="-307975">
              <a:lnSpc>
                <a:spcPct val="100000"/>
              </a:lnSpc>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Be sure you are receiving team emails to your GMAIL Account</a:t>
            </a:r>
          </a:p>
          <a:p>
            <a:pPr marL="307975" indent="-307975">
              <a:lnSpc>
                <a:spcPct val="100000"/>
              </a:lnSpc>
              <a:spcBef>
                <a:spcPts val="800"/>
              </a:spcBef>
              <a:buClr>
                <a:srgbClr val="FF3366"/>
              </a:buClr>
              <a:buSzPct val="45000"/>
              <a:buFont typeface="Noto Sans Symbols"/>
              <a:buChar char="●"/>
            </a:pPr>
            <a:r>
              <a:rPr lang="en-US" sz="3200" dirty="0">
                <a:solidFill>
                  <a:srgbClr val="000000"/>
                </a:solidFill>
                <a:latin typeface="Arial"/>
                <a:ea typeface="Arial"/>
                <a:cs typeface="Arial"/>
                <a:sym typeface="Arial"/>
              </a:rPr>
              <a:t>All students will be required to have a @gmail.com account this year.</a:t>
            </a:r>
          </a:p>
        </p:txBody>
      </p:sp>
    </p:spTree>
    <p:extLst>
      <p:ext uri="{BB962C8B-B14F-4D97-AF65-F5344CB8AC3E}">
        <p14:creationId xmlns:p14="http://schemas.microsoft.com/office/powerpoint/2010/main" val="2806460095"/>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so far?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9438448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extLst>
              <p:ext uri="{D42A27DB-BD31-4B8C-83A1-F6EECF244321}">
                <p14:modId xmlns:p14="http://schemas.microsoft.com/office/powerpoint/2010/main" val="352957570"/>
              </p:ext>
            </p:extLst>
          </p:nvPr>
        </p:nvSpPr>
        <p:spPr/>
        <p:txBody>
          <a:bodyPr vert="horz" lIns="91440" tIns="45720" rIns="91440" bIns="45720" rtlCol="0" anchor="t">
            <a:normAutofit/>
          </a:bodyPr>
          <a:lstStyle/>
          <a:p>
            <a:r>
              <a:rPr lang="en-US" dirty="0"/>
              <a:t>Welcome</a:t>
            </a:r>
          </a:p>
          <a:p>
            <a:r>
              <a:rPr lang="en-US" dirty="0"/>
              <a:t>Safety</a:t>
            </a:r>
          </a:p>
          <a:p>
            <a:r>
              <a:rPr lang="en-US" dirty="0"/>
              <a:t>What is FRC?</a:t>
            </a:r>
          </a:p>
          <a:p>
            <a:r>
              <a:rPr lang="en-US" dirty="0"/>
              <a:t>T3 History</a:t>
            </a:r>
          </a:p>
          <a:p>
            <a:r>
              <a:rPr lang="en-US" dirty="0"/>
              <a:t>Team Organization</a:t>
            </a:r>
          </a:p>
          <a:p>
            <a:r>
              <a:rPr lang="en-US" dirty="0"/>
              <a:t>Code of Conduct</a:t>
            </a:r>
          </a:p>
          <a:p>
            <a:r>
              <a:rPr lang="en-US" dirty="0"/>
              <a:t>Community Service</a:t>
            </a:r>
          </a:p>
          <a:p>
            <a:r>
              <a:rPr lang="en-US" dirty="0"/>
              <a:t>Business Details</a:t>
            </a:r>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a:t>
            </a:r>
          </a:p>
          <a:p>
            <a:r>
              <a:rPr lang="en-US" b="1" dirty="0"/>
              <a:t>Split </a:t>
            </a:r>
          </a:p>
          <a:p>
            <a:pPr lvl="1"/>
            <a:r>
              <a:rPr lang="en-US" dirty="0"/>
              <a:t>Students to Team Building</a:t>
            </a:r>
          </a:p>
          <a:p>
            <a:pPr lvl="1"/>
            <a:r>
              <a:rPr lang="en-US" dirty="0"/>
              <a:t>Parents here for  PRO</a:t>
            </a:r>
          </a:p>
          <a:p>
            <a:r>
              <a:rPr lang="en-US" dirty="0"/>
              <a:t>Calendar</a:t>
            </a:r>
          </a:p>
          <a:p>
            <a:r>
              <a:rPr lang="en-US" dirty="0"/>
              <a:t>Close</a:t>
            </a:r>
          </a:p>
        </p:txBody>
      </p:sp>
    </p:spTree>
    <p:extLst>
      <p:ext uri="{BB962C8B-B14F-4D97-AF65-F5344CB8AC3E}">
        <p14:creationId xmlns:p14="http://schemas.microsoft.com/office/powerpoint/2010/main" val="206809311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Break Time!</a:t>
            </a:r>
          </a:p>
        </p:txBody>
      </p:sp>
      <p:sp>
        <p:nvSpPr>
          <p:cNvPr id="476" name="Shape 476"/>
          <p:cNvSpPr txBox="1"/>
          <p:nvPr/>
        </p:nvSpPr>
        <p:spPr>
          <a:xfrm>
            <a:off x="1981200" y="1600201"/>
            <a:ext cx="8229600" cy="4525961"/>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800" b="1" i="1" u="sng" dirty="0">
                <a:solidFill>
                  <a:srgbClr val="000000"/>
                </a:solidFill>
                <a:latin typeface="Arial"/>
                <a:ea typeface="Arial"/>
                <a:cs typeface="Arial"/>
                <a:sym typeface="Arial"/>
              </a:rPr>
              <a:t>Mr. Fenn gets to work with the students on a team building activity or two….</a:t>
            </a:r>
          </a:p>
          <a:p>
            <a:pPr marL="430212" indent="-328612">
              <a:spcBef>
                <a:spcPts val="800"/>
              </a:spcBef>
              <a:buClr>
                <a:srgbClr val="FF3366"/>
              </a:buClr>
              <a:buSzPct val="45000"/>
              <a:buFont typeface="Noto Sans Symbols"/>
              <a:buChar char="●"/>
            </a:pPr>
            <a:endParaRPr lang="en-US" sz="2800" b="1" i="1" u="sng" dirty="0">
              <a:solidFill>
                <a:srgbClr val="000000"/>
              </a:solidFill>
              <a:latin typeface="Arial"/>
              <a:ea typeface="Arial"/>
              <a:cs typeface="Arial"/>
              <a:sym typeface="Arial"/>
            </a:endParaRPr>
          </a:p>
          <a:p>
            <a:pPr marL="430212" indent="-328612">
              <a:spcBef>
                <a:spcPts val="800"/>
              </a:spcBef>
              <a:buClr>
                <a:srgbClr val="FF3366"/>
              </a:buClr>
              <a:buSzPct val="45000"/>
              <a:buFont typeface="Noto Sans Symbols"/>
              <a:buChar char="●"/>
            </a:pPr>
            <a:endParaRPr lang="en-US" sz="2800" b="1" i="1" u="sng" dirty="0">
              <a:solidFill>
                <a:srgbClr val="000000"/>
              </a:solidFill>
              <a:latin typeface="Arial"/>
              <a:ea typeface="Arial"/>
              <a:cs typeface="Arial"/>
              <a:sym typeface="Arial"/>
            </a:endParaRPr>
          </a:p>
          <a:p>
            <a:pPr marL="430212" indent="-328612">
              <a:spcBef>
                <a:spcPts val="800"/>
              </a:spcBef>
              <a:buClr>
                <a:srgbClr val="FF3366"/>
              </a:buClr>
              <a:buSzPct val="45000"/>
              <a:buFont typeface="Noto Sans Symbols"/>
              <a:buChar char="●"/>
            </a:pPr>
            <a:r>
              <a:rPr lang="en-US" sz="2800" b="1" i="1" u="sng" dirty="0">
                <a:solidFill>
                  <a:srgbClr val="000000"/>
                </a:solidFill>
                <a:latin typeface="Arial"/>
                <a:ea typeface="Arial"/>
                <a:cs typeface="Arial"/>
                <a:sym typeface="Arial"/>
              </a:rPr>
              <a:t>Parents please stay seated</a:t>
            </a:r>
          </a:p>
          <a:p>
            <a:endParaRPr sz="28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65319769"/>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“Robot 101” support</a:t>
            </a:r>
          </a:p>
        </p:txBody>
      </p:sp>
      <p:sp>
        <p:nvSpPr>
          <p:cNvPr id="3" name="Content Placeholder 2"/>
          <p:cNvSpPr>
            <a:spLocks noGrp="1"/>
          </p:cNvSpPr>
          <p:nvPr>
            <p:ph idx="1"/>
            <p:extLst>
              <p:ext uri="{D42A27DB-BD31-4B8C-83A1-F6EECF244321}">
                <p14:modId xmlns:p14="http://schemas.microsoft.com/office/powerpoint/2010/main" val="1999356084"/>
              </p:ext>
            </p:extLst>
          </p:nvPr>
        </p:nvSpPr>
        <p:spPr/>
        <p:txBody>
          <a:bodyPr vert="horz" lIns="91440" tIns="45720" rIns="91440" bIns="45720" rtlCol="0" anchor="t">
            <a:normAutofit/>
          </a:bodyPr>
          <a:lstStyle/>
          <a:p>
            <a:r>
              <a:rPr lang="en-US" dirty="0"/>
              <a:t>Students need to be trained…</a:t>
            </a:r>
          </a:p>
          <a:p>
            <a:pPr lvl="1"/>
            <a:r>
              <a:rPr lang="en-US" dirty="0"/>
              <a:t>Returning students need refreshers and “skill expansion”</a:t>
            </a:r>
          </a:p>
          <a:p>
            <a:pPr lvl="1"/>
            <a:r>
              <a:rPr lang="en-US" dirty="0"/>
              <a:t>New students need the basics</a:t>
            </a:r>
          </a:p>
          <a:p>
            <a:pPr lvl="1"/>
            <a:endParaRPr lang="en-US" dirty="0"/>
          </a:p>
          <a:p>
            <a:r>
              <a:rPr lang="en-US" dirty="0"/>
              <a:t>Please let Mrs. Davis and Mr. Fenn know which meetings we can count on you attending.  </a:t>
            </a:r>
          </a:p>
        </p:txBody>
      </p:sp>
    </p:spTree>
    <p:extLst>
      <p:ext uri="{BB962C8B-B14F-4D97-AF65-F5344CB8AC3E}">
        <p14:creationId xmlns:p14="http://schemas.microsoft.com/office/powerpoint/2010/main" val="812054148"/>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Shape 482"/>
          <p:cNvSpPr txBox="1"/>
          <p:nvPr/>
        </p:nvSpPr>
        <p:spPr>
          <a:xfrm>
            <a:off x="1981200" y="304800"/>
            <a:ext cx="8229600" cy="914400"/>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Truck Town Thunder Robotics</a:t>
            </a:r>
          </a:p>
        </p:txBody>
      </p:sp>
      <p:sp>
        <p:nvSpPr>
          <p:cNvPr id="483" name="Shape 483"/>
          <p:cNvSpPr txBox="1"/>
          <p:nvPr>
            <p:extLst>
              <p:ext uri="{D42A27DB-BD31-4B8C-83A1-F6EECF244321}">
                <p14:modId xmlns:p14="http://schemas.microsoft.com/office/powerpoint/2010/main" val="3658132205"/>
              </p:ext>
            </p:extLst>
          </p:nvPr>
        </p:nvSpPr>
        <p:spPr>
          <a:xfrm>
            <a:off x="1981200" y="1219200"/>
            <a:ext cx="8229600" cy="4724400"/>
          </a:xfrm>
          <a:prstGeom prst="rect">
            <a:avLst/>
          </a:prstGeom>
          <a:noFill/>
          <a:ln>
            <a:noFill/>
          </a:ln>
        </p:spPr>
        <p:txBody>
          <a:bodyPr lIns="91425" tIns="45700" rIns="91425" bIns="45700" anchor="t" anchorCtr="0">
            <a:noAutofit/>
          </a:bodyPr>
          <a:lstStyle/>
          <a:p>
            <a:pPr marL="558800" indent="-457200">
              <a:buClr>
                <a:srgbClr val="FF3366"/>
              </a:buClr>
              <a:buSzPct val="45000"/>
              <a:buFont typeface="Noto Sans Symbols"/>
              <a:buChar char="●"/>
            </a:pPr>
            <a:r>
              <a:rPr lang="en-US" sz="3200" dirty="0">
                <a:solidFill>
                  <a:srgbClr val="000000"/>
                </a:solidFill>
                <a:latin typeface="Arial"/>
                <a:ea typeface="Arial"/>
                <a:cs typeface="Arial"/>
                <a:sym typeface="Arial"/>
              </a:rPr>
              <a:t>Parent Resource Organization</a:t>
            </a:r>
            <a:r>
              <a:rPr lang="en-US" sz="3200" dirty="0">
                <a:latin typeface="Arial"/>
                <a:cs typeface="Arial"/>
              </a:rPr>
              <a:t> - PRO</a:t>
            </a:r>
            <a:endParaRPr lang="en-US" dirty="0"/>
          </a:p>
          <a:p>
            <a:pPr marL="1016000" lvl="1" indent="-457200">
              <a:spcBef>
                <a:spcPts val="800"/>
              </a:spcBef>
              <a:buClr>
                <a:srgbClr val="FF3366"/>
              </a:buClr>
              <a:buSzPct val="45000"/>
              <a:buFont typeface="Noto Sans Symbols"/>
              <a:buChar char="●"/>
            </a:pPr>
            <a:r>
              <a:rPr lang="en-US" sz="3200" dirty="0">
                <a:solidFill>
                  <a:srgbClr val="000000"/>
                </a:solidFill>
                <a:latin typeface="Arial"/>
                <a:ea typeface="Arial"/>
                <a:cs typeface="Arial"/>
              </a:rPr>
              <a:t>The PRO helps the team by</a:t>
            </a:r>
          </a:p>
          <a:p>
            <a:pPr marL="1287145" lvl="3" indent="-334645">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Team Meals</a:t>
            </a:r>
            <a:endParaRPr lang="en-US" sz="2800" dirty="0">
              <a:solidFill>
                <a:srgbClr val="000000"/>
              </a:solidFill>
              <a:latin typeface="Arial"/>
              <a:ea typeface="Arial"/>
              <a:cs typeface="Arial"/>
            </a:endParaRPr>
          </a:p>
          <a:p>
            <a:pPr marL="1287145" lvl="3" indent="-334645">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Partnership Acquisition</a:t>
            </a:r>
            <a:endParaRPr lang="en-US" sz="2800" dirty="0">
              <a:solidFill>
                <a:srgbClr val="000000"/>
              </a:solidFill>
              <a:latin typeface="Arial"/>
              <a:ea typeface="Arial"/>
              <a:cs typeface="Arial"/>
            </a:endParaRPr>
          </a:p>
          <a:p>
            <a:pPr marL="1287145" lvl="3" indent="-334645">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Participate with Community Service Projects</a:t>
            </a:r>
            <a:endParaRPr lang="en-US" sz="2800" dirty="0">
              <a:solidFill>
                <a:srgbClr val="000000"/>
              </a:solidFill>
              <a:latin typeface="Arial"/>
              <a:ea typeface="Arial"/>
              <a:cs typeface="Arial"/>
            </a:endParaRPr>
          </a:p>
          <a:p>
            <a:pPr marL="1287145" lvl="3" indent="-334645">
              <a:spcBef>
                <a:spcPts val="800"/>
              </a:spcBef>
              <a:buClr>
                <a:srgbClr val="FF3366"/>
              </a:buClr>
              <a:buSzPct val="45000"/>
              <a:buFont typeface="Noto Sans Symbols"/>
              <a:buChar char="●"/>
            </a:pPr>
            <a:r>
              <a:rPr lang="en-US" sz="2800" dirty="0">
                <a:solidFill>
                  <a:srgbClr val="000000"/>
                </a:solidFill>
                <a:latin typeface="Arial"/>
                <a:ea typeface="Arial"/>
                <a:cs typeface="Arial"/>
              </a:rPr>
              <a:t>End of Year Banquet</a:t>
            </a:r>
          </a:p>
          <a:p>
            <a:pPr marL="1287145" lvl="3" indent="-334645">
              <a:spcBef>
                <a:spcPts val="800"/>
              </a:spcBef>
              <a:buClr>
                <a:srgbClr val="FF3366"/>
              </a:buClr>
              <a:buSzPct val="45000"/>
              <a:buFont typeface="Noto Sans Symbols"/>
              <a:buChar char="●"/>
            </a:pPr>
            <a:r>
              <a:rPr lang="en-US" sz="2800" dirty="0">
                <a:solidFill>
                  <a:srgbClr val="000000"/>
                </a:solidFill>
                <a:latin typeface="Arial"/>
                <a:ea typeface="Arial"/>
                <a:cs typeface="Arial"/>
              </a:rPr>
              <a:t>Holiday Party</a:t>
            </a:r>
          </a:p>
        </p:txBody>
      </p:sp>
    </p:spTree>
    <p:extLst>
      <p:ext uri="{BB962C8B-B14F-4D97-AF65-F5344CB8AC3E}">
        <p14:creationId xmlns:p14="http://schemas.microsoft.com/office/powerpoint/2010/main" val="130599729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Shape 489"/>
          <p:cNvSpPr txBox="1"/>
          <p:nvPr/>
        </p:nvSpPr>
        <p:spPr>
          <a:xfrm>
            <a:off x="1981200" y="277813"/>
            <a:ext cx="8229600" cy="865187"/>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Truck Town Thunder Robotics</a:t>
            </a:r>
          </a:p>
        </p:txBody>
      </p:sp>
      <p:sp>
        <p:nvSpPr>
          <p:cNvPr id="490" name="Shape 490"/>
          <p:cNvSpPr txBox="1"/>
          <p:nvPr/>
        </p:nvSpPr>
        <p:spPr>
          <a:xfrm>
            <a:off x="1981200" y="1295400"/>
            <a:ext cx="8229600" cy="4343400"/>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3200" dirty="0">
                <a:solidFill>
                  <a:srgbClr val="000000"/>
                </a:solidFill>
                <a:latin typeface="Arial"/>
                <a:ea typeface="Arial"/>
                <a:cs typeface="Arial"/>
                <a:sym typeface="Arial"/>
              </a:rPr>
              <a:t>Administrative Items</a:t>
            </a:r>
          </a:p>
          <a:p>
            <a:pPr marL="830262" lvl="2"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Student Medical Form</a:t>
            </a:r>
          </a:p>
          <a:p>
            <a:pPr marL="830262" lvl="2"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Parent Transportation Form</a:t>
            </a:r>
          </a:p>
          <a:p>
            <a:pPr marL="830262" lvl="2"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Turkey Leg Sign Up – Cindy Hawkins</a:t>
            </a:r>
          </a:p>
          <a:p>
            <a:pPr marL="373062" lvl="1"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Other PRO items</a:t>
            </a:r>
          </a:p>
          <a:p>
            <a:pPr marL="830262" lvl="2"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Bloomfield Hills All-Girls Robotics Competition </a:t>
            </a:r>
          </a:p>
        </p:txBody>
      </p:sp>
    </p:spTree>
    <p:extLst>
      <p:ext uri="{BB962C8B-B14F-4D97-AF65-F5344CB8AC3E}">
        <p14:creationId xmlns:p14="http://schemas.microsoft.com/office/powerpoint/2010/main" val="1814765068"/>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buClr>
                <a:srgbClr val="280099"/>
              </a:buClr>
              <a:buSzPct val="25000"/>
            </a:pPr>
            <a:r>
              <a:rPr lang="en-US" dirty="0">
                <a:solidFill>
                  <a:srgbClr val="280099"/>
                </a:solidFill>
                <a:latin typeface="Arial"/>
                <a:ea typeface="Arial"/>
                <a:cs typeface="Arial"/>
                <a:sym typeface="Arial"/>
              </a:rPr>
              <a:t>Bloomfield Hills All-Girls Robotics Competition</a:t>
            </a:r>
            <a:endParaRPr lang="en-US" dirty="0">
              <a:solidFill>
                <a:srgbClr val="280099"/>
              </a:solidFill>
              <a:latin typeface="Arial"/>
              <a:ea typeface="Arial"/>
              <a:cs typeface="Arial"/>
            </a:endParaRPr>
          </a:p>
        </p:txBody>
      </p:sp>
      <p:sp>
        <p:nvSpPr>
          <p:cNvPr id="3" name="Content Placeholder 2"/>
          <p:cNvSpPr>
            <a:spLocks noGrp="1"/>
          </p:cNvSpPr>
          <p:nvPr>
            <p:ph idx="1"/>
            <p:extLst>
              <p:ext uri="{D42A27DB-BD31-4B8C-83A1-F6EECF244321}">
                <p14:modId xmlns:p14="http://schemas.microsoft.com/office/powerpoint/2010/main" val="1577098753"/>
              </p:ext>
            </p:extLst>
          </p:nvPr>
        </p:nvSpPr>
        <p:spPr/>
        <p:txBody>
          <a:bodyPr vert="horz" lIns="91440" tIns="45720" rIns="91440" bIns="45720" rtlCol="0" anchor="t">
            <a:normAutofit/>
          </a:bodyPr>
          <a:lstStyle/>
          <a:p>
            <a:pPr marL="829945" lvl="2" indent="-334645">
              <a:spcBef>
                <a:spcPts val="800"/>
              </a:spcBef>
              <a:buClr>
                <a:srgbClr val="FF3366"/>
              </a:buClr>
              <a:buSzPct val="45000"/>
              <a:buFont typeface="Noto Sans Symbols"/>
              <a:buChar char="●"/>
            </a:pPr>
            <a:r>
              <a:rPr lang="en-US" sz="3200" b="1" dirty="0">
                <a:solidFill>
                  <a:srgbClr val="000000"/>
                </a:solidFill>
                <a:latin typeface="Arial"/>
                <a:ea typeface="Arial"/>
                <a:cs typeface="Arial"/>
                <a:sym typeface="Arial"/>
              </a:rPr>
              <a:t>T3 is a Co-Host</a:t>
            </a:r>
            <a:endParaRPr lang="en-US" sz="3200" b="1"/>
          </a:p>
          <a:p>
            <a:pPr marL="829945" lvl="2" indent="-334645">
              <a:spcBef>
                <a:spcPts val="800"/>
              </a:spcBef>
              <a:buClr>
                <a:srgbClr val="FF3366"/>
              </a:buClr>
              <a:buSzPct val="45000"/>
              <a:buFont typeface="Noto Sans Symbols"/>
              <a:buChar char="●"/>
            </a:pPr>
            <a:endParaRPr lang="en-US" sz="3000" dirty="0">
              <a:solidFill>
                <a:srgbClr val="000000"/>
              </a:solidFill>
              <a:latin typeface="Arial"/>
              <a:ea typeface="Arial"/>
              <a:cs typeface="Arial"/>
            </a:endParaRPr>
          </a:p>
          <a:p>
            <a:pPr marL="952500" lvl="2" indent="-457200">
              <a:spcBef>
                <a:spcPts val="800"/>
              </a:spcBef>
              <a:buClr>
                <a:srgbClr val="FF3366"/>
              </a:buClr>
              <a:buSzPct val="45000"/>
              <a:buFont typeface="Noto Sans Symbols"/>
              <a:buChar char="●"/>
            </a:pPr>
            <a:r>
              <a:rPr lang="en-US" sz="3000" dirty="0">
                <a:solidFill>
                  <a:srgbClr val="000000"/>
                </a:solidFill>
                <a:latin typeface="Arial"/>
                <a:ea typeface="Arial"/>
                <a:cs typeface="Arial"/>
                <a:sym typeface="Arial"/>
              </a:rPr>
              <a:t>We</a:t>
            </a:r>
            <a:r>
              <a:rPr lang="en-US" sz="3000" dirty="0">
                <a:solidFill>
                  <a:srgbClr val="000000"/>
                </a:solidFill>
                <a:latin typeface="Arial"/>
                <a:ea typeface="Arial"/>
                <a:cs typeface="Arial"/>
              </a:rPr>
              <a:t> will need </a:t>
            </a:r>
          </a:p>
          <a:p>
            <a:pPr marL="1409700" lvl="3" indent="-457200">
              <a:spcBef>
                <a:spcPts val="800"/>
              </a:spcBef>
              <a:buClr>
                <a:srgbClr val="FF3366"/>
              </a:buClr>
              <a:buSzPct val="45000"/>
              <a:buFont typeface="Noto Sans Symbols"/>
              <a:buChar char="●"/>
            </a:pPr>
            <a:r>
              <a:rPr lang="en-US" sz="2800" dirty="0">
                <a:solidFill>
                  <a:srgbClr val="000000"/>
                </a:solidFill>
                <a:latin typeface="Arial"/>
                <a:ea typeface="Arial"/>
                <a:cs typeface="Arial"/>
              </a:rPr>
              <a:t>Help transporting students on Friday to set up for event</a:t>
            </a:r>
          </a:p>
          <a:p>
            <a:pPr marL="1409700" lvl="3" indent="-457200">
              <a:buChar char="●"/>
            </a:pPr>
            <a:r>
              <a:rPr lang="en-US" sz="2800" dirty="0">
                <a:solidFill>
                  <a:srgbClr val="000000"/>
                </a:solidFill>
                <a:latin typeface="Arial"/>
                <a:ea typeface="Arial"/>
                <a:cs typeface="Arial"/>
              </a:rPr>
              <a:t>Help with concession stand</a:t>
            </a:r>
            <a:endParaRPr lang="en-US" dirty="0">
              <a:solidFill>
                <a:srgbClr val="000000"/>
              </a:solidFill>
              <a:latin typeface="Arial"/>
              <a:ea typeface="Arial"/>
              <a:cs typeface="Arial"/>
            </a:endParaRPr>
          </a:p>
          <a:p>
            <a:pPr marL="1866900" lvl="4" indent="-457200">
              <a:buChar char="●"/>
            </a:pPr>
            <a:r>
              <a:rPr lang="en-US" sz="2800" dirty="0">
                <a:latin typeface="Arial"/>
                <a:cs typeface="Arial"/>
              </a:rPr>
              <a:t>This includes ordering pizza's to be delivered to event to sell at lunch as well as help to shop for concession stand items.</a:t>
            </a:r>
          </a:p>
          <a:p>
            <a:endParaRPr lang="en-US" dirty="0">
              <a:latin typeface="Arial"/>
              <a:cs typeface="Arial"/>
            </a:endParaRPr>
          </a:p>
          <a:p>
            <a:endParaRPr lang="en-US" dirty="0"/>
          </a:p>
        </p:txBody>
      </p:sp>
    </p:spTree>
    <p:extLst>
      <p:ext uri="{BB962C8B-B14F-4D97-AF65-F5344CB8AC3E}">
        <p14:creationId xmlns:p14="http://schemas.microsoft.com/office/powerpoint/2010/main" val="368003193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so far?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62956234"/>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…time for the students to come back…</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4264541"/>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p:txBody>
          <a:bodyPr/>
          <a:lstStyle/>
          <a:p>
            <a:r>
              <a:rPr lang="en-US" dirty="0"/>
              <a:t>Welcome</a:t>
            </a:r>
          </a:p>
          <a:p>
            <a:r>
              <a:rPr lang="en-US" dirty="0"/>
              <a:t>Safety</a:t>
            </a:r>
          </a:p>
          <a:p>
            <a:r>
              <a:rPr lang="en-US" dirty="0"/>
              <a:t>What is FRC?</a:t>
            </a:r>
          </a:p>
          <a:p>
            <a:r>
              <a:rPr lang="en-US" dirty="0"/>
              <a:t>T3 history</a:t>
            </a:r>
          </a:p>
          <a:p>
            <a:r>
              <a:rPr lang="en-US" dirty="0"/>
              <a:t>Team Org</a:t>
            </a:r>
          </a:p>
          <a:p>
            <a:r>
              <a:rPr lang="en-US" dirty="0"/>
              <a:t>Code of conduct</a:t>
            </a:r>
          </a:p>
          <a:p>
            <a:r>
              <a:rPr lang="en-US" dirty="0"/>
              <a:t>Community service</a:t>
            </a:r>
          </a:p>
          <a:p>
            <a:r>
              <a:rPr lang="en-US" dirty="0"/>
              <a:t>Business details</a:t>
            </a:r>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a:t>
            </a:r>
          </a:p>
          <a:p>
            <a:r>
              <a:rPr lang="en-US" dirty="0"/>
              <a:t>Split</a:t>
            </a:r>
            <a:r>
              <a:rPr lang="en-US" b="1" dirty="0"/>
              <a:t> </a:t>
            </a:r>
          </a:p>
          <a:p>
            <a:pPr lvl="1"/>
            <a:r>
              <a:rPr lang="en-US" dirty="0"/>
              <a:t>Students to Team Building</a:t>
            </a:r>
          </a:p>
          <a:p>
            <a:pPr lvl="1"/>
            <a:r>
              <a:rPr lang="en-US" dirty="0"/>
              <a:t>Parents here for  PRO</a:t>
            </a:r>
          </a:p>
          <a:p>
            <a:r>
              <a:rPr lang="en-US" b="1" dirty="0"/>
              <a:t>Calendar</a:t>
            </a:r>
          </a:p>
          <a:p>
            <a:r>
              <a:rPr lang="en-US" dirty="0"/>
              <a:t>Close</a:t>
            </a:r>
          </a:p>
        </p:txBody>
      </p:sp>
    </p:spTree>
    <p:extLst>
      <p:ext uri="{BB962C8B-B14F-4D97-AF65-F5344CB8AC3E}">
        <p14:creationId xmlns:p14="http://schemas.microsoft.com/office/powerpoint/2010/main" val="1681950163"/>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July and August Calendar</a:t>
            </a:r>
          </a:p>
        </p:txBody>
      </p:sp>
      <p:sp>
        <p:nvSpPr>
          <p:cNvPr id="6" name="Content Placeholder 5"/>
          <p:cNvSpPr>
            <a:spLocks noGrp="1"/>
          </p:cNvSpPr>
          <p:nvPr>
            <p:ph idx="1"/>
          </p:nvPr>
        </p:nvSpPr>
        <p:spPr/>
        <p:txBody>
          <a:bodyPr/>
          <a:lstStyle/>
          <a:p>
            <a:r>
              <a:rPr lang="en-US" dirty="0"/>
              <a:t>Heller demo (July 29)</a:t>
            </a:r>
          </a:p>
          <a:p>
            <a:r>
              <a:rPr lang="en-US" dirty="0"/>
              <a:t>Library demo (Aug 7)</a:t>
            </a:r>
          </a:p>
          <a:p>
            <a:r>
              <a:rPr lang="en-US" dirty="0"/>
              <a:t>GM Powertrain Family day (August 11)</a:t>
            </a:r>
          </a:p>
          <a:p>
            <a:r>
              <a:rPr lang="en-US" dirty="0"/>
              <a:t>Turkey Leg training – August 12 10 AM</a:t>
            </a:r>
          </a:p>
          <a:p>
            <a:r>
              <a:rPr lang="en-US" dirty="0"/>
              <a:t>Turkey Legs every weekend starting August 19</a:t>
            </a:r>
          </a:p>
          <a:p>
            <a:endParaRPr lang="en-US" dirty="0"/>
          </a:p>
        </p:txBody>
      </p:sp>
    </p:spTree>
    <p:extLst>
      <p:ext uri="{BB962C8B-B14F-4D97-AF65-F5344CB8AC3E}">
        <p14:creationId xmlns:p14="http://schemas.microsoft.com/office/powerpoint/2010/main" val="2714603316"/>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Students aren’t QUITE “Robotics-less” the rest of the summer</a:t>
            </a:r>
          </a:p>
        </p:txBody>
      </p:sp>
      <p:sp>
        <p:nvSpPr>
          <p:cNvPr id="3" name="Content Placeholder 2"/>
          <p:cNvSpPr>
            <a:spLocks noGrp="1"/>
          </p:cNvSpPr>
          <p:nvPr>
            <p:ph idx="1"/>
          </p:nvPr>
        </p:nvSpPr>
        <p:spPr/>
        <p:txBody>
          <a:bodyPr/>
          <a:lstStyle/>
          <a:p>
            <a:r>
              <a:rPr lang="en-US" dirty="0"/>
              <a:t>Watch for an </a:t>
            </a:r>
            <a:r>
              <a:rPr lang="en-US" dirty="0" err="1"/>
              <a:t>eMail</a:t>
            </a:r>
            <a:r>
              <a:rPr lang="en-US" dirty="0"/>
              <a:t> in the next week or so for “self study” opportunities</a:t>
            </a:r>
          </a:p>
          <a:p>
            <a:endParaRPr lang="en-US" dirty="0"/>
          </a:p>
          <a:p>
            <a:r>
              <a:rPr lang="en-US" dirty="0"/>
              <a:t>It’s taken longer than we thought – and less complete – than we wanted it to be…</a:t>
            </a:r>
          </a:p>
        </p:txBody>
      </p:sp>
    </p:spTree>
    <p:extLst>
      <p:ext uri="{BB962C8B-B14F-4D97-AF65-F5344CB8AC3E}">
        <p14:creationId xmlns:p14="http://schemas.microsoft.com/office/powerpoint/2010/main" val="3351316189"/>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Shape 400"/>
          <p:cNvSpPr txBox="1">
            <a:spLocks noGrp="1"/>
          </p:cNvSpPr>
          <p:nvPr>
            <p:ph type="title"/>
          </p:nvPr>
        </p:nvSpPr>
        <p:spPr>
          <a:xfrm>
            <a:off x="2209800" y="608013"/>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a:solidFill>
                  <a:srgbClr val="280099"/>
                </a:solidFill>
                <a:latin typeface="Arial"/>
                <a:ea typeface="Arial"/>
                <a:cs typeface="Arial"/>
                <a:sym typeface="Arial"/>
              </a:rPr>
              <a:t>Team Calendar</a:t>
            </a:r>
          </a:p>
        </p:txBody>
      </p:sp>
      <p:sp>
        <p:nvSpPr>
          <p:cNvPr id="401" name="Shape 401"/>
          <p:cNvSpPr txBox="1">
            <a:spLocks noGrp="1"/>
          </p:cNvSpPr>
          <p:nvPr>
            <p:ph type="body" idx="1"/>
          </p:nvPr>
        </p:nvSpPr>
        <p:spPr>
          <a:xfrm>
            <a:off x="2209800" y="1905000"/>
            <a:ext cx="7772400" cy="4116386"/>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rgbClr val="FF3366"/>
              </a:buClr>
              <a:buSzPct val="45000"/>
              <a:buFont typeface="Noto Sans Symbols"/>
              <a:buChar char="●"/>
            </a:pPr>
            <a:r>
              <a:rPr lang="en-US" sz="2400" dirty="0">
                <a:solidFill>
                  <a:srgbClr val="000000"/>
                </a:solidFill>
                <a:latin typeface="Arial"/>
                <a:ea typeface="Arial"/>
                <a:cs typeface="Arial"/>
                <a:sym typeface="Arial"/>
              </a:rPr>
              <a:t>September, </a:t>
            </a:r>
          </a:p>
          <a:p>
            <a:pPr marL="668337" lvl="1" indent="-325437">
              <a:lnSpc>
                <a:spcPct val="100000"/>
              </a:lnSpc>
              <a:spcBef>
                <a:spcPts val="800"/>
              </a:spcBef>
              <a:buClr>
                <a:srgbClr val="FF3366"/>
              </a:buClr>
              <a:buSzPct val="45000"/>
              <a:buFont typeface="Noto Sans Symbols"/>
              <a:buChar char="●"/>
            </a:pPr>
            <a:r>
              <a:rPr lang="en-US" dirty="0">
                <a:solidFill>
                  <a:srgbClr val="000000"/>
                </a:solidFill>
                <a:latin typeface="Arial"/>
                <a:ea typeface="Arial"/>
                <a:cs typeface="Arial"/>
                <a:sym typeface="Arial"/>
              </a:rPr>
              <a:t>Full Team Meetings – Every other week</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October</a:t>
            </a:r>
          </a:p>
          <a:p>
            <a:pPr marL="666750" lvl="2" indent="-323850">
              <a:lnSpc>
                <a:spcPct val="100000"/>
              </a:lnSpc>
              <a:spcBef>
                <a:spcPts val="800"/>
              </a:spcBef>
              <a:buClr>
                <a:srgbClr val="FF3366"/>
              </a:buClr>
              <a:buSzPct val="45000"/>
              <a:buFont typeface="Noto Sans Symbols"/>
              <a:buChar char="●"/>
            </a:pPr>
            <a:r>
              <a:rPr lang="en-US" sz="2100" dirty="0">
                <a:solidFill>
                  <a:srgbClr val="000000"/>
                </a:solidFill>
                <a:latin typeface="Arial"/>
                <a:ea typeface="Arial"/>
                <a:cs typeface="Arial"/>
                <a:sym typeface="Arial"/>
              </a:rPr>
              <a:t>Full Team Meetings - Once a week (Thursdays)</a:t>
            </a:r>
          </a:p>
          <a:p>
            <a:pPr marL="666750" lvl="2" indent="-323850">
              <a:lnSpc>
                <a:spcPct val="100000"/>
              </a:lnSpc>
              <a:spcBef>
                <a:spcPts val="800"/>
              </a:spcBef>
              <a:buClr>
                <a:srgbClr val="FF3366"/>
              </a:buClr>
              <a:buSzPct val="45000"/>
              <a:buFont typeface="Noto Sans Symbols"/>
              <a:buChar char="●"/>
            </a:pPr>
            <a:r>
              <a:rPr lang="en-US" sz="2100" dirty="0">
                <a:solidFill>
                  <a:srgbClr val="000000"/>
                </a:solidFill>
                <a:latin typeface="Arial"/>
                <a:ea typeface="Arial"/>
                <a:cs typeface="Arial"/>
                <a:sym typeface="Arial"/>
              </a:rPr>
              <a:t>Online Training – (TBD)</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November and December</a:t>
            </a:r>
          </a:p>
          <a:p>
            <a:pPr marL="668337" lvl="1" indent="-325437">
              <a:lnSpc>
                <a:spcPct val="100000"/>
              </a:lnSpc>
              <a:spcBef>
                <a:spcPts val="800"/>
              </a:spcBef>
              <a:buClr>
                <a:srgbClr val="FF3366"/>
              </a:buClr>
              <a:buSzPct val="45000"/>
              <a:buFont typeface="Noto Sans Symbols"/>
              <a:buChar char="●"/>
            </a:pPr>
            <a:r>
              <a:rPr lang="en-US" sz="2100" dirty="0">
                <a:solidFill>
                  <a:srgbClr val="000000"/>
                </a:solidFill>
                <a:latin typeface="Arial"/>
                <a:ea typeface="Arial"/>
                <a:cs typeface="Arial"/>
                <a:sym typeface="Arial"/>
              </a:rPr>
              <a:t>Full Team Meetings – Twice a week</a:t>
            </a:r>
          </a:p>
          <a:p>
            <a:pPr marL="668337" lvl="1" indent="-325437">
              <a:lnSpc>
                <a:spcPct val="100000"/>
              </a:lnSpc>
              <a:spcBef>
                <a:spcPts val="800"/>
              </a:spcBef>
              <a:buClr>
                <a:srgbClr val="FF3366"/>
              </a:buClr>
              <a:buSzPct val="45000"/>
              <a:buFont typeface="Noto Sans Symbols"/>
              <a:buChar char="●"/>
            </a:pPr>
            <a:r>
              <a:rPr lang="en-US" sz="2100" dirty="0">
                <a:solidFill>
                  <a:srgbClr val="000000"/>
                </a:solidFill>
                <a:latin typeface="Arial"/>
                <a:ea typeface="Arial"/>
                <a:cs typeface="Arial"/>
                <a:sym typeface="Arial"/>
              </a:rPr>
              <a:t>VEX competition(s)</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Team Outreach</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Team Fundraising</a:t>
            </a:r>
          </a:p>
          <a:p>
            <a:pPr marL="307975" indent="-307975">
              <a:spcBef>
                <a:spcPts val="580"/>
              </a:spcBef>
              <a:buClr>
                <a:schemeClr val="dk1"/>
              </a:buClr>
              <a:buSzPct val="100000"/>
              <a:buNone/>
            </a:pPr>
            <a:endParaRPr sz="2900" dirty="0">
              <a:solidFill>
                <a:srgbClr val="280099"/>
              </a:solidFill>
              <a:latin typeface="Arial"/>
              <a:ea typeface="Arial"/>
              <a:cs typeface="Arial"/>
              <a:sym typeface="Arial"/>
            </a:endParaRPr>
          </a:p>
        </p:txBody>
      </p:sp>
    </p:spTree>
    <p:extLst>
      <p:ext uri="{BB962C8B-B14F-4D97-AF65-F5344CB8AC3E}">
        <p14:creationId xmlns:p14="http://schemas.microsoft.com/office/powerpoint/2010/main" val="2131820449"/>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title"/>
          </p:nvPr>
        </p:nvSpPr>
        <p:spPr>
          <a:xfrm>
            <a:off x="1905000" y="299062"/>
            <a:ext cx="7772400" cy="1144587"/>
          </a:xfrm>
          <a:prstGeom prst="rect">
            <a:avLst/>
          </a:prstGeom>
          <a:noFill/>
          <a:ln>
            <a:noFill/>
          </a:ln>
        </p:spPr>
        <p:txBody>
          <a:bodyPr vert="horz" lIns="82275" tIns="41125" rIns="82275" bIns="41125" rtlCol="0" anchor="ctr" anchorCtr="0">
            <a:noAutofit/>
          </a:bodyPr>
          <a:lstStyle/>
          <a:p>
            <a:pPr algn="ctr">
              <a:lnSpc>
                <a:spcPct val="100000"/>
              </a:lnSpc>
              <a:spcBef>
                <a:spcPts val="0"/>
              </a:spcBef>
              <a:buClr>
                <a:srgbClr val="280099"/>
              </a:buClr>
              <a:buSzPct val="25000"/>
            </a:pPr>
            <a:r>
              <a:rPr lang="en-US" dirty="0">
                <a:solidFill>
                  <a:srgbClr val="280099"/>
                </a:solidFill>
                <a:latin typeface="Arial"/>
                <a:ea typeface="Arial"/>
                <a:cs typeface="Arial"/>
                <a:sym typeface="Arial"/>
              </a:rPr>
              <a:t>VEX Robotics</a:t>
            </a:r>
          </a:p>
        </p:txBody>
      </p:sp>
      <p:sp>
        <p:nvSpPr>
          <p:cNvPr id="408" name="Shape 408"/>
          <p:cNvSpPr txBox="1">
            <a:spLocks noGrp="1"/>
          </p:cNvSpPr>
          <p:nvPr>
            <p:ph type="body" idx="1"/>
          </p:nvPr>
        </p:nvSpPr>
        <p:spPr>
          <a:xfrm>
            <a:off x="2243137" y="1535112"/>
            <a:ext cx="7772400" cy="4116386"/>
          </a:xfrm>
          <a:prstGeom prst="rect">
            <a:avLst/>
          </a:prstGeom>
          <a:noFill/>
          <a:ln>
            <a:noFill/>
          </a:ln>
        </p:spPr>
        <p:txBody>
          <a:bodyPr vert="horz" lIns="82275" tIns="41125" rIns="82275" bIns="41125" rtlCol="0" anchor="t" anchorCtr="0">
            <a:noAutofit/>
          </a:bodyPr>
          <a:lstStyle/>
          <a:p>
            <a:pPr marL="307975" indent="-307975">
              <a:lnSpc>
                <a:spcPct val="100000"/>
              </a:lnSpc>
              <a:spcBef>
                <a:spcPts val="0"/>
              </a:spcBef>
              <a:buClr>
                <a:srgbClr val="FF3366"/>
              </a:buClr>
              <a:buSzPct val="45000"/>
              <a:buFont typeface="Noto Sans Symbols"/>
              <a:buChar char="●"/>
            </a:pPr>
            <a:r>
              <a:rPr lang="en-US" sz="2400" dirty="0">
                <a:solidFill>
                  <a:srgbClr val="000000"/>
                </a:solidFill>
                <a:latin typeface="Arial"/>
                <a:ea typeface="Arial"/>
                <a:cs typeface="Arial"/>
                <a:sym typeface="Arial"/>
              </a:rPr>
              <a:t>Team Members gain training with a competitive robotics goal in mind</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More students gain experience with direct hands on with robots</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Learn Robotics Basics with state of the art curriculum</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Robotics Skills Challenges</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Curriculum Developed by mentors of World Class Robotics Teams</a:t>
            </a:r>
          </a:p>
          <a:p>
            <a:pPr marL="307975" indent="-307975">
              <a:lnSpc>
                <a:spcPct val="100000"/>
              </a:lnSpc>
              <a:spcBef>
                <a:spcPts val="800"/>
              </a:spcBef>
              <a:buClr>
                <a:srgbClr val="FF3366"/>
              </a:buClr>
              <a:buSzPct val="45000"/>
              <a:buFont typeface="Noto Sans Symbols"/>
              <a:buChar char="●"/>
            </a:pPr>
            <a:r>
              <a:rPr lang="en-US" sz="2400" dirty="0">
                <a:solidFill>
                  <a:srgbClr val="000000"/>
                </a:solidFill>
                <a:latin typeface="Arial"/>
                <a:ea typeface="Arial"/>
                <a:cs typeface="Arial"/>
                <a:sym typeface="Arial"/>
              </a:rPr>
              <a:t>Adjusting our methods to use this as a “growth” opportunity – VEX sub-team leaders are future “sub-team leaders in training”</a:t>
            </a:r>
          </a:p>
        </p:txBody>
      </p:sp>
    </p:spTree>
    <p:extLst>
      <p:ext uri="{BB962C8B-B14F-4D97-AF65-F5344CB8AC3E}">
        <p14:creationId xmlns:p14="http://schemas.microsoft.com/office/powerpoint/2010/main" val="1282075519"/>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buClr>
                <a:srgbClr val="280099"/>
              </a:buClr>
              <a:buSzPct val="25000"/>
            </a:pPr>
            <a:r>
              <a:rPr lang="en-US" dirty="0">
                <a:solidFill>
                  <a:srgbClr val="280099"/>
                </a:solidFill>
                <a:latin typeface="Arial"/>
                <a:ea typeface="Arial"/>
                <a:cs typeface="Arial"/>
                <a:sym typeface="Arial"/>
              </a:rPr>
              <a:t>Bloomfield Hills All-Girls Robotics Competition</a:t>
            </a:r>
            <a:endParaRPr lang="en-US" dirty="0">
              <a:solidFill>
                <a:srgbClr val="280099"/>
              </a:solidFill>
              <a:latin typeface="Arial"/>
              <a:ea typeface="Arial"/>
              <a:cs typeface="Arial"/>
            </a:endParaRPr>
          </a:p>
        </p:txBody>
      </p:sp>
      <p:sp>
        <p:nvSpPr>
          <p:cNvPr id="3" name="Content Placeholder 2"/>
          <p:cNvSpPr>
            <a:spLocks noGrp="1"/>
          </p:cNvSpPr>
          <p:nvPr>
            <p:ph idx="1"/>
          </p:nvPr>
        </p:nvSpPr>
        <p:spPr/>
        <p:txBody>
          <a:bodyPr>
            <a:normAutofit lnSpcReduction="10000"/>
          </a:bodyPr>
          <a:lstStyle/>
          <a:p>
            <a:pPr marL="830262" lvl="2" indent="-334962">
              <a:spcBef>
                <a:spcPts val="800"/>
              </a:spcBef>
              <a:buClr>
                <a:srgbClr val="FF3366"/>
              </a:buClr>
              <a:buSzPct val="45000"/>
              <a:buFont typeface="Noto Sans Symbols"/>
              <a:buChar char="●"/>
            </a:pPr>
            <a:r>
              <a:rPr lang="en-US" sz="2800" dirty="0">
                <a:solidFill>
                  <a:srgbClr val="000000"/>
                </a:solidFill>
                <a:latin typeface="Arial"/>
                <a:ea typeface="Arial"/>
                <a:cs typeface="Arial"/>
                <a:sym typeface="Arial"/>
              </a:rPr>
              <a:t>T3 is a Co-Host</a:t>
            </a:r>
          </a:p>
          <a:p>
            <a:pPr marL="830262" lvl="2" indent="-334962">
              <a:spcBef>
                <a:spcPts val="800"/>
              </a:spcBef>
              <a:buClr>
                <a:srgbClr val="FF3366"/>
              </a:buClr>
              <a:buSzPct val="45000"/>
              <a:buFont typeface="Noto Sans Symbols"/>
              <a:buChar char="●"/>
            </a:pPr>
            <a:endParaRPr lang="en-US" sz="3000" dirty="0">
              <a:solidFill>
                <a:srgbClr val="000000"/>
              </a:solidFill>
              <a:latin typeface="Arial"/>
              <a:ea typeface="Arial"/>
              <a:cs typeface="Arial"/>
              <a:sym typeface="Arial"/>
            </a:endParaRPr>
          </a:p>
          <a:p>
            <a:pPr marL="830262" lvl="2" indent="-334962">
              <a:spcBef>
                <a:spcPts val="800"/>
              </a:spcBef>
              <a:buClr>
                <a:srgbClr val="FF3366"/>
              </a:buClr>
              <a:buSzPct val="45000"/>
              <a:buFont typeface="Noto Sans Symbols"/>
              <a:buChar char="●"/>
            </a:pPr>
            <a:r>
              <a:rPr lang="en-US" sz="3000" dirty="0">
                <a:solidFill>
                  <a:srgbClr val="000000"/>
                </a:solidFill>
                <a:latin typeface="Arial"/>
                <a:ea typeface="Arial"/>
                <a:cs typeface="Arial"/>
                <a:sym typeface="Arial"/>
              </a:rPr>
              <a:t>As in the past, help set up and we will run the concession stand</a:t>
            </a:r>
          </a:p>
          <a:p>
            <a:pPr marL="830262" lvl="2" indent="-334962">
              <a:spcBef>
                <a:spcPts val="800"/>
              </a:spcBef>
              <a:buClr>
                <a:srgbClr val="FF3366"/>
              </a:buClr>
              <a:buSzPct val="45000"/>
              <a:buFont typeface="Noto Sans Symbols"/>
              <a:buChar char="●"/>
            </a:pPr>
            <a:endParaRPr lang="en-US" sz="3000" dirty="0">
              <a:solidFill>
                <a:srgbClr val="000000"/>
              </a:solidFill>
              <a:latin typeface="Arial"/>
              <a:ea typeface="Arial"/>
              <a:cs typeface="Arial"/>
              <a:sym typeface="Arial"/>
            </a:endParaRPr>
          </a:p>
          <a:p>
            <a:pPr marL="830262" lvl="2" indent="-334962">
              <a:spcBef>
                <a:spcPts val="800"/>
              </a:spcBef>
              <a:buClr>
                <a:srgbClr val="FF3366"/>
              </a:buClr>
              <a:buSzPct val="45000"/>
              <a:buFont typeface="Noto Sans Symbols"/>
              <a:buChar char="●"/>
            </a:pPr>
            <a:r>
              <a:rPr lang="en-US" sz="3000" dirty="0">
                <a:solidFill>
                  <a:srgbClr val="000000"/>
                </a:solidFill>
                <a:latin typeface="Arial"/>
                <a:ea typeface="Arial"/>
                <a:cs typeface="Arial"/>
                <a:sym typeface="Arial"/>
              </a:rPr>
              <a:t>Proceeds to support scholarships</a:t>
            </a:r>
          </a:p>
          <a:p>
            <a:pPr marL="830262" lvl="2" indent="-334962">
              <a:spcBef>
                <a:spcPts val="800"/>
              </a:spcBef>
              <a:buClr>
                <a:srgbClr val="FF3366"/>
              </a:buClr>
              <a:buSzPct val="45000"/>
              <a:buFont typeface="Noto Sans Symbols"/>
              <a:buChar char="●"/>
            </a:pPr>
            <a:endParaRPr lang="en-US" sz="3000" dirty="0">
              <a:solidFill>
                <a:srgbClr val="000000"/>
              </a:solidFill>
              <a:latin typeface="Arial"/>
              <a:ea typeface="Arial"/>
              <a:cs typeface="Arial"/>
              <a:sym typeface="Arial"/>
            </a:endParaRPr>
          </a:p>
          <a:p>
            <a:pPr marL="830262" lvl="2" indent="-334962">
              <a:spcBef>
                <a:spcPts val="800"/>
              </a:spcBef>
              <a:buClr>
                <a:srgbClr val="FF3366"/>
              </a:buClr>
              <a:buSzPct val="45000"/>
              <a:buFont typeface="Noto Sans Symbols"/>
              <a:buChar char="●"/>
            </a:pPr>
            <a:r>
              <a:rPr lang="en-US" sz="3000" dirty="0">
                <a:solidFill>
                  <a:srgbClr val="000000"/>
                </a:solidFill>
                <a:latin typeface="Arial"/>
                <a:ea typeface="Arial"/>
                <a:cs typeface="Arial"/>
                <a:sym typeface="Arial"/>
              </a:rPr>
              <a:t>Boys can’t touch the robot after pits are set up! (They get to run concessions and cheer the girls on!)</a:t>
            </a:r>
          </a:p>
          <a:p>
            <a:endParaRPr lang="en-US" dirty="0">
              <a:solidFill>
                <a:srgbClr val="000000"/>
              </a:solidFill>
              <a:latin typeface="Arial"/>
              <a:ea typeface="Arial"/>
              <a:cs typeface="Arial"/>
              <a:sym typeface="Arial"/>
            </a:endParaRPr>
          </a:p>
          <a:p>
            <a:endParaRPr lang="en-US" dirty="0"/>
          </a:p>
        </p:txBody>
      </p:sp>
    </p:spTree>
    <p:extLst>
      <p:ext uri="{BB962C8B-B14F-4D97-AF65-F5344CB8AC3E}">
        <p14:creationId xmlns:p14="http://schemas.microsoft.com/office/powerpoint/2010/main" val="1977549795"/>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solidFill>
                  <a:srgbClr val="002060"/>
                </a:solidFill>
              </a:rPr>
              <a:t>Future Calendar</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043507"/>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Shape 414"/>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T3  -  The Build Cycle</a:t>
            </a:r>
          </a:p>
        </p:txBody>
      </p:sp>
      <p:sp>
        <p:nvSpPr>
          <p:cNvPr id="415" name="Shape 415"/>
          <p:cNvSpPr txBox="1"/>
          <p:nvPr/>
        </p:nvSpPr>
        <p:spPr>
          <a:xfrm>
            <a:off x="845905" y="1511301"/>
            <a:ext cx="10500189" cy="4614861"/>
          </a:xfrm>
          <a:prstGeom prst="rect">
            <a:avLst/>
          </a:prstGeom>
          <a:noFill/>
          <a:ln>
            <a:noFill/>
          </a:ln>
        </p:spPr>
        <p:txBody>
          <a:bodyPr lIns="91425" tIns="45700" rIns="91425" bIns="45700" anchor="t" anchorCtr="0">
            <a:noAutofit/>
          </a:bodyPr>
          <a:lstStyle/>
          <a:p>
            <a:pPr marL="430213" indent="-328613">
              <a:buClr>
                <a:srgbClr val="FF3366"/>
              </a:buClr>
              <a:buSzPct val="45000"/>
              <a:buFont typeface="Noto Sans Symbols"/>
              <a:buChar char="●"/>
            </a:pPr>
            <a:r>
              <a:rPr lang="en-US" sz="3200" dirty="0">
                <a:solidFill>
                  <a:srgbClr val="000000"/>
                </a:solidFill>
                <a:latin typeface="Arial"/>
                <a:ea typeface="Arial"/>
                <a:cs typeface="Arial"/>
                <a:sym typeface="Arial"/>
              </a:rPr>
              <a:t>January 6, 2018 – Official FIRST Kickoff</a:t>
            </a:r>
          </a:p>
          <a:p>
            <a:pPr marL="430213" lvl="1" indent="-328613">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First Saturday</a:t>
            </a:r>
          </a:p>
          <a:p>
            <a:pPr marL="430213" lvl="1" indent="-328613">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Location: </a:t>
            </a:r>
            <a:r>
              <a:rPr lang="en-US" sz="2400" dirty="0">
                <a:solidFill>
                  <a:srgbClr val="FF0000"/>
                </a:solidFill>
                <a:latin typeface="Arial"/>
                <a:ea typeface="Arial"/>
                <a:cs typeface="Arial"/>
                <a:sym typeface="Arial"/>
              </a:rPr>
              <a:t>Brandon ITEC Center (tentative)</a:t>
            </a:r>
          </a:p>
          <a:p>
            <a:pPr marL="430213" lvl="1" indent="-328613">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Broadcasted on NASA Channel</a:t>
            </a:r>
          </a:p>
          <a:p>
            <a:pPr marL="430213" lvl="1" indent="-328613">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Tentative Agenda</a:t>
            </a:r>
          </a:p>
          <a:p>
            <a:pPr marL="887413" lvl="3" indent="-328613">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Gathering, Kickoff - 9am – 12pm </a:t>
            </a:r>
          </a:p>
          <a:p>
            <a:pPr marL="887413" lvl="3" indent="-328613">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Lunch - 12pm-1pm</a:t>
            </a:r>
          </a:p>
          <a:p>
            <a:pPr marL="887413" lvl="3" indent="-328613">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Rules Analysis/ Kit Inventory/ Strategizing - 1pm-5pm</a:t>
            </a:r>
          </a:p>
        </p:txBody>
      </p:sp>
    </p:spTree>
    <p:extLst>
      <p:ext uri="{BB962C8B-B14F-4D97-AF65-F5344CB8AC3E}">
        <p14:creationId xmlns:p14="http://schemas.microsoft.com/office/powerpoint/2010/main" val="149263615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a:solidFill>
                  <a:srgbClr val="280099"/>
                </a:solidFill>
                <a:latin typeface="Arial"/>
                <a:ea typeface="Arial"/>
                <a:cs typeface="Arial"/>
                <a:sym typeface="Arial"/>
              </a:rPr>
              <a:t>T3 - The Build Cycle Cont.</a:t>
            </a:r>
          </a:p>
        </p:txBody>
      </p:sp>
      <p:sp>
        <p:nvSpPr>
          <p:cNvPr id="428" name="Shape 428"/>
          <p:cNvSpPr txBox="1"/>
          <p:nvPr/>
        </p:nvSpPr>
        <p:spPr>
          <a:xfrm>
            <a:off x="1981200" y="1600201"/>
            <a:ext cx="8229600" cy="4648199"/>
          </a:xfrm>
          <a:prstGeom prst="rect">
            <a:avLst/>
          </a:prstGeom>
          <a:noFill/>
          <a:ln>
            <a:noFill/>
          </a:ln>
        </p:spPr>
        <p:txBody>
          <a:bodyPr lIns="91425" tIns="45700" rIns="91425" bIns="45700" anchor="t" anchorCtr="0">
            <a:noAutofit/>
          </a:bodyPr>
          <a:lstStyle/>
          <a:p>
            <a:pPr marL="430212" indent="-328612">
              <a:buClr>
                <a:srgbClr val="FF3366"/>
              </a:buClr>
              <a:buSzPct val="45000"/>
              <a:buFont typeface="Noto Sans Symbols"/>
              <a:buChar char="●"/>
            </a:pPr>
            <a:r>
              <a:rPr lang="en-US" sz="2400" b="1">
                <a:solidFill>
                  <a:srgbClr val="000000"/>
                </a:solidFill>
                <a:latin typeface="Arial"/>
                <a:ea typeface="Arial"/>
                <a:cs typeface="Arial"/>
                <a:sym typeface="Arial"/>
              </a:rPr>
              <a:t>First Week</a:t>
            </a:r>
          </a:p>
          <a:p>
            <a:pPr marL="830262" lvl="2"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Strategy Decisions, Design Decisions, Prototyping</a:t>
            </a:r>
          </a:p>
          <a:p>
            <a:pPr marL="830262" lvl="2"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Monday to continue brainstorming, sorting parts </a:t>
            </a:r>
          </a:p>
          <a:p>
            <a:pPr marL="830262" lvl="2"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Meet every night the first week </a:t>
            </a:r>
          </a:p>
          <a:p>
            <a:pPr marL="430212" indent="-328612">
              <a:spcBef>
                <a:spcPts val="600"/>
              </a:spcBef>
              <a:buClr>
                <a:srgbClr val="FF3366"/>
              </a:buClr>
              <a:buSzPct val="45000"/>
              <a:buFont typeface="Noto Sans Symbols"/>
              <a:buChar char="●"/>
            </a:pPr>
            <a:r>
              <a:rPr lang="en-US" sz="2400" b="1">
                <a:solidFill>
                  <a:srgbClr val="000000"/>
                </a:solidFill>
                <a:latin typeface="Arial"/>
                <a:ea typeface="Arial"/>
                <a:cs typeface="Arial"/>
                <a:sym typeface="Arial"/>
              </a:rPr>
              <a:t>2</a:t>
            </a:r>
            <a:r>
              <a:rPr lang="en-US" sz="2400" b="1" baseline="30000">
                <a:solidFill>
                  <a:srgbClr val="000000"/>
                </a:solidFill>
                <a:latin typeface="Arial"/>
                <a:ea typeface="Arial"/>
                <a:cs typeface="Arial"/>
                <a:sym typeface="Arial"/>
              </a:rPr>
              <a:t>nd</a:t>
            </a:r>
            <a:r>
              <a:rPr lang="en-US" sz="2400" b="1">
                <a:solidFill>
                  <a:srgbClr val="000000"/>
                </a:solidFill>
                <a:latin typeface="Arial"/>
                <a:ea typeface="Arial"/>
                <a:cs typeface="Arial"/>
                <a:sym typeface="Arial"/>
              </a:rPr>
              <a:t> week until ship date</a:t>
            </a:r>
          </a:p>
          <a:p>
            <a:pPr marL="830262" lvl="2"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We will have Full Team meetings Tuesday, Thursday and Saturday Through Competition Season (5-9pm)</a:t>
            </a:r>
          </a:p>
          <a:p>
            <a:pPr marL="1287462" lvl="3"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Calendar will be posted online</a:t>
            </a:r>
          </a:p>
          <a:p>
            <a:pPr marL="830262" lvl="2"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Build Sessions Monday, Wednesday, and Friday (6-9pm)</a:t>
            </a:r>
          </a:p>
          <a:p>
            <a:pPr marL="1287462" lvl="3"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Team Member must attend 2 out of 3 each week</a:t>
            </a:r>
          </a:p>
          <a:p>
            <a:pPr marL="1287462" lvl="3"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Based on Sub-team Assignments</a:t>
            </a:r>
          </a:p>
          <a:p>
            <a:pPr marL="1287462" lvl="3" indent="-334962">
              <a:spcBef>
                <a:spcPts val="500"/>
              </a:spcBef>
              <a:buClr>
                <a:srgbClr val="FF3366"/>
              </a:buClr>
              <a:buSzPct val="45000"/>
              <a:buFont typeface="Noto Sans Symbols"/>
              <a:buChar char="●"/>
            </a:pPr>
            <a:r>
              <a:rPr lang="en-US" sz="2000">
                <a:solidFill>
                  <a:srgbClr val="000000"/>
                </a:solidFill>
                <a:latin typeface="Arial"/>
                <a:ea typeface="Arial"/>
                <a:cs typeface="Arial"/>
                <a:sym typeface="Arial"/>
              </a:rPr>
              <a:t>Stay Tuned to some small adjustments to attendance policy this year</a:t>
            </a:r>
          </a:p>
          <a:p>
            <a:pPr marL="430212" indent="-328612">
              <a:buClr>
                <a:schemeClr val="lt1"/>
              </a:buClr>
            </a:pPr>
            <a:endParaRPr sz="2000">
              <a:solidFill>
                <a:srgbClr val="000000"/>
              </a:solidFill>
              <a:latin typeface="Arial"/>
              <a:ea typeface="Arial"/>
              <a:cs typeface="Arial"/>
              <a:sym typeface="Arial"/>
            </a:endParaRPr>
          </a:p>
          <a:p>
            <a:pPr>
              <a:spcBef>
                <a:spcPts val="800"/>
              </a:spcBef>
            </a:pPr>
            <a:endParaRPr sz="2000">
              <a:solidFill>
                <a:srgbClr val="000000"/>
              </a:solidFill>
              <a:latin typeface="Arial"/>
              <a:ea typeface="Arial"/>
              <a:cs typeface="Arial"/>
              <a:sym typeface="Arial"/>
            </a:endParaRPr>
          </a:p>
        </p:txBody>
      </p:sp>
    </p:spTree>
    <p:extLst>
      <p:ext uri="{BB962C8B-B14F-4D97-AF65-F5344CB8AC3E}">
        <p14:creationId xmlns:p14="http://schemas.microsoft.com/office/powerpoint/2010/main" val="3448581385"/>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Shape 434"/>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2018 Competition Schedule</a:t>
            </a:r>
          </a:p>
        </p:txBody>
      </p:sp>
      <p:sp>
        <p:nvSpPr>
          <p:cNvPr id="435" name="Shape 435"/>
          <p:cNvSpPr txBox="1"/>
          <p:nvPr/>
        </p:nvSpPr>
        <p:spPr>
          <a:xfrm>
            <a:off x="990600" y="1528282"/>
            <a:ext cx="10210800" cy="4525961"/>
          </a:xfrm>
          <a:prstGeom prst="rect">
            <a:avLst/>
          </a:prstGeom>
          <a:noFill/>
          <a:ln>
            <a:noFill/>
          </a:ln>
        </p:spPr>
        <p:txBody>
          <a:bodyPr lIns="91425" tIns="45700" rIns="91425" bIns="45700" anchor="t" anchorCtr="0">
            <a:noAutofit/>
          </a:bodyPr>
          <a:lstStyle/>
          <a:p>
            <a:pPr marL="430212" indent="-328612">
              <a:lnSpc>
                <a:spcPct val="90000"/>
              </a:lnSpc>
              <a:buClr>
                <a:srgbClr val="FF3366"/>
              </a:buClr>
              <a:buSzPct val="45000"/>
              <a:buFont typeface="Noto Sans Symbols"/>
              <a:buChar char="●"/>
            </a:pPr>
            <a:r>
              <a:rPr lang="en-US" sz="2800" b="1" dirty="0">
                <a:solidFill>
                  <a:srgbClr val="000000"/>
                </a:solidFill>
                <a:latin typeface="Arial"/>
                <a:ea typeface="Arial"/>
                <a:cs typeface="Arial"/>
                <a:sym typeface="Arial"/>
              </a:rPr>
              <a:t>Michigan Districts</a:t>
            </a:r>
          </a:p>
          <a:p>
            <a:pPr marL="830262" lvl="2" indent="-334962">
              <a:lnSpc>
                <a:spcPct val="90000"/>
              </a:lnSpc>
              <a:spcBef>
                <a:spcPts val="500"/>
              </a:spcBef>
              <a:buClr>
                <a:srgbClr val="FF3366"/>
              </a:buClr>
              <a:buSzPct val="45000"/>
              <a:buFont typeface="Noto Sans Symbols"/>
              <a:buChar char="●"/>
            </a:pPr>
            <a:r>
              <a:rPr lang="en-US" sz="2400" b="1" dirty="0">
                <a:solidFill>
                  <a:srgbClr val="000000"/>
                </a:solidFill>
                <a:latin typeface="Arial"/>
                <a:ea typeface="Arial"/>
                <a:cs typeface="Arial"/>
                <a:sym typeface="Arial"/>
              </a:rPr>
              <a:t>March and Early April</a:t>
            </a:r>
            <a:r>
              <a:rPr lang="en-US" sz="2400" dirty="0">
                <a:solidFill>
                  <a:srgbClr val="000000"/>
                </a:solidFill>
                <a:latin typeface="Arial"/>
                <a:ea typeface="Arial"/>
                <a:cs typeface="Arial"/>
                <a:sym typeface="Arial"/>
              </a:rPr>
              <a:t> - 2 Districts (Will try to get 3)</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Pit Setup Thursday Nights</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Compete Friday and Saturday</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Student Activities Absence for Friday classes</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We will not travel for more than one district</a:t>
            </a:r>
          </a:p>
          <a:p>
            <a:pPr marL="430212" indent="-328612">
              <a:lnSpc>
                <a:spcPct val="90000"/>
              </a:lnSpc>
              <a:spcBef>
                <a:spcPts val="700"/>
              </a:spcBef>
              <a:buClr>
                <a:srgbClr val="FF3366"/>
              </a:buClr>
              <a:buSzPct val="45000"/>
              <a:buFont typeface="Noto Sans Symbols"/>
              <a:buChar char="●"/>
            </a:pPr>
            <a:r>
              <a:rPr lang="en-US" sz="2800" b="1" dirty="0">
                <a:solidFill>
                  <a:srgbClr val="000000"/>
                </a:solidFill>
                <a:latin typeface="Arial"/>
                <a:ea typeface="Arial"/>
                <a:cs typeface="Arial"/>
                <a:sym typeface="Arial"/>
              </a:rPr>
              <a:t>Michigan State Championships/Regional</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Assumed Saginaw Valley State University</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Must Qualify to attend</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http://firstinmichigan.org/</a:t>
            </a:r>
          </a:p>
          <a:p>
            <a:pPr marL="830262" lvl="2" indent="-334962">
              <a:lnSpc>
                <a:spcPct val="90000"/>
              </a:lnSpc>
              <a:spcBef>
                <a:spcPts val="500"/>
              </a:spcBef>
              <a:buClr>
                <a:srgbClr val="FF3366"/>
              </a:buClr>
              <a:buSzPct val="45000"/>
              <a:buFont typeface="Noto Sans Symbols"/>
              <a:buChar char="●"/>
            </a:pPr>
            <a:r>
              <a:rPr lang="en-US" sz="2400" dirty="0">
                <a:solidFill>
                  <a:srgbClr val="000000"/>
                </a:solidFill>
                <a:latin typeface="Arial"/>
                <a:ea typeface="Arial"/>
                <a:cs typeface="Arial"/>
                <a:sym typeface="Arial"/>
              </a:rPr>
              <a:t>Student Activities Absence for Thursday and Friday Classes. (Spring Break?)</a:t>
            </a:r>
          </a:p>
          <a:p>
            <a:endParaRPr sz="2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43884551"/>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Shape 440"/>
          <p:cNvSpPr txBox="1"/>
          <p:nvPr/>
        </p:nvSpPr>
        <p:spPr>
          <a:xfrm>
            <a:off x="1981200" y="277813"/>
            <a:ext cx="8229600" cy="1139825"/>
          </a:xfrm>
          <a:prstGeom prst="rect">
            <a:avLst/>
          </a:prstGeom>
          <a:noFill/>
          <a:ln>
            <a:noFill/>
          </a:ln>
        </p:spPr>
        <p:txBody>
          <a:bodyPr lIns="91425" tIns="45700" rIns="91425" bIns="45700" anchor="ctr" anchorCtr="1">
            <a:noAutofit/>
          </a:bodyPr>
          <a:lstStyle/>
          <a:p>
            <a:pPr algn="ctr">
              <a:buClr>
                <a:srgbClr val="280099"/>
              </a:buClr>
              <a:buSzPct val="25000"/>
            </a:pPr>
            <a:r>
              <a:rPr lang="en-US" sz="4400" dirty="0">
                <a:solidFill>
                  <a:srgbClr val="280099"/>
                </a:solidFill>
                <a:latin typeface="Arial"/>
                <a:ea typeface="Arial"/>
                <a:cs typeface="Arial"/>
                <a:sym typeface="Arial"/>
              </a:rPr>
              <a:t>2018 Competition Schedule</a:t>
            </a:r>
          </a:p>
        </p:txBody>
      </p:sp>
      <p:sp>
        <p:nvSpPr>
          <p:cNvPr id="441" name="Shape 441"/>
          <p:cNvSpPr txBox="1"/>
          <p:nvPr/>
        </p:nvSpPr>
        <p:spPr>
          <a:xfrm>
            <a:off x="1981200" y="1600201"/>
            <a:ext cx="8229600" cy="4525961"/>
          </a:xfrm>
          <a:prstGeom prst="rect">
            <a:avLst/>
          </a:prstGeom>
          <a:noFill/>
          <a:ln>
            <a:noFill/>
          </a:ln>
        </p:spPr>
        <p:txBody>
          <a:bodyPr lIns="91425" tIns="45700" rIns="91425" bIns="45700" anchor="t" anchorCtr="0">
            <a:noAutofit/>
          </a:bodyPr>
          <a:lstStyle/>
          <a:p>
            <a:pPr marL="742950" lvl="1" indent="-285750">
              <a:buClr>
                <a:schemeClr val="lt1"/>
              </a:buClr>
            </a:pPr>
            <a:endParaRPr sz="2800" dirty="0">
              <a:solidFill>
                <a:srgbClr val="000000"/>
              </a:solidFill>
              <a:latin typeface="Arial"/>
              <a:ea typeface="Arial"/>
              <a:cs typeface="Arial"/>
              <a:sym typeface="Arial"/>
            </a:endParaRPr>
          </a:p>
          <a:p>
            <a:pPr marL="742950" lvl="1" indent="-285750">
              <a:spcBef>
                <a:spcPts val="700"/>
              </a:spcBef>
              <a:buClr>
                <a:srgbClr val="000000"/>
              </a:buClr>
              <a:buSzPct val="25000"/>
            </a:pPr>
            <a:r>
              <a:rPr lang="en-US" sz="2800" dirty="0">
                <a:solidFill>
                  <a:srgbClr val="000000"/>
                </a:solidFill>
                <a:latin typeface="Arial"/>
                <a:ea typeface="Arial"/>
                <a:cs typeface="Arial"/>
                <a:sym typeface="Arial"/>
              </a:rPr>
              <a:t>	</a:t>
            </a: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rgbClr val="000000"/>
              </a:buClr>
              <a:buSzPct val="25000"/>
            </a:pPr>
            <a:r>
              <a:rPr lang="en-US" sz="2800" dirty="0">
                <a:solidFill>
                  <a:srgbClr val="000000"/>
                </a:solidFill>
                <a:latin typeface="Arial"/>
                <a:ea typeface="Arial"/>
                <a:cs typeface="Arial"/>
                <a:sym typeface="Arial"/>
              </a:rPr>
              <a:t>	</a:t>
            </a: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chemeClr val="lt1"/>
              </a:buClr>
            </a:pPr>
            <a:endParaRPr sz="2800" dirty="0">
              <a:solidFill>
                <a:srgbClr val="000000"/>
              </a:solidFill>
              <a:latin typeface="Arial"/>
              <a:ea typeface="Arial"/>
              <a:cs typeface="Arial"/>
              <a:sym typeface="Arial"/>
            </a:endParaRPr>
          </a:p>
          <a:p>
            <a:pPr marL="742950" lvl="1" indent="-285750">
              <a:spcBef>
                <a:spcPts val="700"/>
              </a:spcBef>
              <a:buClr>
                <a:schemeClr val="lt1"/>
              </a:buClr>
            </a:pPr>
            <a:endParaRPr sz="2800" dirty="0">
              <a:solidFill>
                <a:srgbClr val="000000"/>
              </a:solidFill>
              <a:latin typeface="Arial"/>
              <a:ea typeface="Arial"/>
              <a:cs typeface="Arial"/>
              <a:sym typeface="Arial"/>
            </a:endParaRPr>
          </a:p>
          <a:p>
            <a:endParaRPr sz="2800" dirty="0">
              <a:solidFill>
                <a:srgbClr val="000000"/>
              </a:solidFill>
              <a:latin typeface="Arial"/>
              <a:ea typeface="Arial"/>
              <a:cs typeface="Arial"/>
              <a:sym typeface="Arial"/>
            </a:endParaRPr>
          </a:p>
        </p:txBody>
      </p:sp>
      <p:sp>
        <p:nvSpPr>
          <p:cNvPr id="442" name="Shape 442"/>
          <p:cNvSpPr txBox="1"/>
          <p:nvPr/>
        </p:nvSpPr>
        <p:spPr>
          <a:xfrm>
            <a:off x="2182812" y="1393826"/>
            <a:ext cx="7596186" cy="4254499"/>
          </a:xfrm>
          <a:prstGeom prst="rect">
            <a:avLst/>
          </a:prstGeom>
          <a:noFill/>
          <a:ln>
            <a:noFill/>
          </a:ln>
        </p:spPr>
        <p:txBody>
          <a:bodyPr lIns="90000" tIns="45000" rIns="90000" bIns="45000" anchor="t" anchorCtr="0">
            <a:noAutofit/>
          </a:bodyPr>
          <a:lstStyle/>
          <a:p>
            <a:pPr marL="430212" indent="-328612">
              <a:lnSpc>
                <a:spcPct val="90000"/>
              </a:lnSpc>
              <a:buClr>
                <a:srgbClr val="FF3366"/>
              </a:buClr>
              <a:buSzPct val="45000"/>
              <a:buFont typeface="Noto Sans Symbols"/>
              <a:buChar char="●"/>
            </a:pPr>
            <a:r>
              <a:rPr lang="en-US" sz="2800" b="1" dirty="0">
                <a:solidFill>
                  <a:srgbClr val="000000"/>
                </a:solidFill>
                <a:latin typeface="Arial"/>
                <a:ea typeface="Arial"/>
                <a:cs typeface="Arial"/>
                <a:sym typeface="Arial"/>
              </a:rPr>
              <a:t>World Championships</a:t>
            </a:r>
          </a:p>
          <a:p>
            <a:pPr marL="830262" lvl="2" indent="-334962">
              <a:lnSpc>
                <a:spcPct val="90000"/>
              </a:lnSpc>
              <a:spcBef>
                <a:spcPts val="500"/>
              </a:spcBef>
              <a:buClr>
                <a:srgbClr val="FF3366"/>
              </a:buClr>
              <a:buSzPct val="45000"/>
              <a:buFont typeface="Noto Sans Symbols"/>
              <a:buChar char="●"/>
            </a:pPr>
            <a:r>
              <a:rPr lang="en-US" sz="2000" dirty="0"/>
              <a:t>Apr 25 - Apr 28 2018</a:t>
            </a:r>
          </a:p>
          <a:p>
            <a:pPr marL="830262" lvl="2" indent="-334962">
              <a:lnSpc>
                <a:spcPct val="90000"/>
              </a:lnSpc>
              <a:spcBef>
                <a:spcPts val="500"/>
              </a:spcBef>
              <a:buClr>
                <a:srgbClr val="FF3366"/>
              </a:buClr>
              <a:buSzPct val="45000"/>
              <a:buFont typeface="Noto Sans Symbols"/>
              <a:buChar char="●"/>
            </a:pPr>
            <a:r>
              <a:rPr lang="en-US" sz="2000" dirty="0">
                <a:solidFill>
                  <a:srgbClr val="000000"/>
                </a:solidFill>
                <a:latin typeface="Arial"/>
                <a:ea typeface="Arial"/>
                <a:cs typeface="Arial"/>
                <a:sym typeface="Arial"/>
              </a:rPr>
              <a:t>Detroit MI – Ford Field</a:t>
            </a:r>
          </a:p>
          <a:p>
            <a:pPr marL="830262" lvl="2" indent="-334962">
              <a:lnSpc>
                <a:spcPct val="90000"/>
              </a:lnSpc>
              <a:spcBef>
                <a:spcPts val="500"/>
              </a:spcBef>
              <a:buClr>
                <a:srgbClr val="FF3366"/>
              </a:buClr>
              <a:buSzPct val="45000"/>
              <a:buFont typeface="Noto Sans Symbols"/>
              <a:buChar char="●"/>
            </a:pPr>
            <a:r>
              <a:rPr lang="en-US" sz="2000" dirty="0">
                <a:solidFill>
                  <a:srgbClr val="000000"/>
                </a:solidFill>
                <a:latin typeface="Arial"/>
                <a:ea typeface="Arial"/>
                <a:cs typeface="Arial"/>
                <a:sym typeface="Arial"/>
              </a:rPr>
              <a:t>New venue – schedule TBD as we get closer</a:t>
            </a:r>
          </a:p>
          <a:p>
            <a:pPr marL="830262" lvl="2" indent="-334962">
              <a:lnSpc>
                <a:spcPct val="90000"/>
              </a:lnSpc>
              <a:spcBef>
                <a:spcPts val="500"/>
              </a:spcBef>
              <a:buClr>
                <a:srgbClr val="FF3366"/>
              </a:buClr>
              <a:buSzPct val="45000"/>
              <a:buFont typeface="Noto Sans Symbols"/>
              <a:buChar char="●"/>
            </a:pPr>
            <a:r>
              <a:rPr lang="en-US" sz="2000" dirty="0">
                <a:solidFill>
                  <a:srgbClr val="000000"/>
                </a:solidFill>
                <a:latin typeface="Arial"/>
                <a:ea typeface="Arial"/>
                <a:cs typeface="Arial"/>
                <a:sym typeface="Arial"/>
              </a:rPr>
              <a:t>Student must follow Code of Conduct while traveling</a:t>
            </a:r>
          </a:p>
          <a:p>
            <a:pPr marL="430212" lvl="1" indent="-328612">
              <a:lnSpc>
                <a:spcPct val="90000"/>
              </a:lnSpc>
              <a:spcBef>
                <a:spcPts val="500"/>
              </a:spcBef>
              <a:buClr>
                <a:srgbClr val="FF3366"/>
              </a:buClr>
              <a:buSzPct val="45000"/>
              <a:buFont typeface="Noto Sans Symbols"/>
              <a:buChar char="●"/>
            </a:pPr>
            <a:r>
              <a:rPr lang="en-US" sz="2400" b="1" dirty="0">
                <a:solidFill>
                  <a:srgbClr val="000000"/>
                </a:solidFill>
                <a:latin typeface="Arial"/>
                <a:ea typeface="Arial"/>
                <a:cs typeface="Arial"/>
                <a:sym typeface="Arial"/>
              </a:rPr>
              <a:t>Team Must Qualify to Attend</a:t>
            </a:r>
          </a:p>
          <a:p>
            <a:pPr marL="830262" lvl="2" indent="-334962">
              <a:lnSpc>
                <a:spcPct val="90000"/>
              </a:lnSpc>
              <a:spcBef>
                <a:spcPts val="600"/>
              </a:spcBef>
              <a:buClr>
                <a:srgbClr val="FF3366"/>
              </a:buClr>
            </a:pPr>
            <a:endParaRPr sz="2400" dirty="0">
              <a:solidFill>
                <a:schemeClr val="dk1"/>
              </a:solidFill>
              <a:latin typeface="Arial"/>
              <a:ea typeface="Arial"/>
              <a:cs typeface="Arial"/>
              <a:sym typeface="Arial"/>
            </a:endParaRPr>
          </a:p>
          <a:p>
            <a:endParaRPr sz="24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785324120"/>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Shape 447"/>
          <p:cNvSpPr txBox="1">
            <a:spLocks noGrp="1"/>
          </p:cNvSpPr>
          <p:nvPr>
            <p:ph type="title"/>
          </p:nvPr>
        </p:nvSpPr>
        <p:spPr>
          <a:xfrm>
            <a:off x="2176462" y="546100"/>
            <a:ext cx="7837486" cy="1054100"/>
          </a:xfrm>
          <a:prstGeom prst="rect">
            <a:avLst/>
          </a:prstGeom>
          <a:noFill/>
          <a:ln>
            <a:noFill/>
          </a:ln>
        </p:spPr>
        <p:txBody>
          <a:bodyPr vert="horz" lIns="82275" tIns="38875" rIns="82275" bIns="41125" rtlCol="0" anchor="ctr" anchorCtr="0">
            <a:noAutofit/>
          </a:bodyPr>
          <a:lstStyle/>
          <a:p>
            <a:pPr algn="ctr">
              <a:lnSpc>
                <a:spcPct val="100000"/>
              </a:lnSpc>
              <a:spcBef>
                <a:spcPts val="0"/>
              </a:spcBef>
              <a:buClr>
                <a:srgbClr val="280099"/>
              </a:buClr>
              <a:buSzPct val="25000"/>
            </a:pPr>
            <a:r>
              <a:rPr lang="en-US" dirty="0">
                <a:solidFill>
                  <a:srgbClr val="280099"/>
                </a:solidFill>
                <a:latin typeface="Arial"/>
                <a:ea typeface="Arial"/>
                <a:cs typeface="Arial"/>
                <a:sym typeface="Arial"/>
              </a:rPr>
              <a:t>Off Season Events</a:t>
            </a:r>
          </a:p>
        </p:txBody>
      </p:sp>
      <p:sp>
        <p:nvSpPr>
          <p:cNvPr id="448" name="Shape 448"/>
          <p:cNvSpPr txBox="1">
            <a:spLocks noGrp="1"/>
          </p:cNvSpPr>
          <p:nvPr>
            <p:ph type="body" idx="1"/>
          </p:nvPr>
        </p:nvSpPr>
        <p:spPr>
          <a:xfrm>
            <a:off x="2339976" y="1800226"/>
            <a:ext cx="8023225" cy="10250487"/>
          </a:xfrm>
          <a:prstGeom prst="rect">
            <a:avLst/>
          </a:prstGeom>
          <a:noFill/>
          <a:ln>
            <a:noFill/>
          </a:ln>
        </p:spPr>
        <p:txBody>
          <a:bodyPr vert="horz" lIns="82275" tIns="41125" rIns="82275" bIns="41125" rtlCol="0" anchor="t" anchorCtr="0">
            <a:noAutofit/>
          </a:bodyPr>
          <a:lstStyle/>
          <a:p>
            <a:pPr marL="430212" indent="-328612">
              <a:lnSpc>
                <a:spcPct val="100000"/>
              </a:lnSpc>
              <a:spcBef>
                <a:spcPts val="0"/>
              </a:spcBef>
              <a:buClr>
                <a:srgbClr val="FF3366"/>
              </a:buClr>
              <a:buSzPct val="45000"/>
              <a:buFont typeface="Noto Sans Symbols"/>
              <a:buChar char="●"/>
            </a:pPr>
            <a:r>
              <a:rPr lang="en-US" sz="3200" dirty="0">
                <a:solidFill>
                  <a:srgbClr val="000000"/>
                </a:solidFill>
                <a:latin typeface="Arial"/>
                <a:ea typeface="Arial"/>
                <a:cs typeface="Arial"/>
                <a:sym typeface="Arial"/>
              </a:rPr>
              <a:t>Team will attend all off-season events they are invited too. </a:t>
            </a:r>
          </a:p>
          <a:p>
            <a:pPr marL="788987" lvl="1" indent="-331787">
              <a:lnSpc>
                <a:spcPct val="100000"/>
              </a:lnSpc>
              <a:spcBef>
                <a:spcPts val="640"/>
              </a:spcBef>
              <a:buClr>
                <a:srgbClr val="FF3366"/>
              </a:buClr>
              <a:buSzPct val="45000"/>
              <a:buFont typeface="Noto Sans Symbols"/>
              <a:buChar char="●"/>
            </a:pPr>
            <a:r>
              <a:rPr lang="en-US" sz="3200" dirty="0">
                <a:solidFill>
                  <a:srgbClr val="000000"/>
                </a:solidFill>
                <a:latin typeface="Arial"/>
                <a:ea typeface="Arial"/>
                <a:cs typeface="Arial"/>
                <a:sym typeface="Arial"/>
              </a:rPr>
              <a:t>Michigan Advanced Robotics Competitions – </a:t>
            </a:r>
            <a:r>
              <a:rPr lang="en-US" sz="3200" b="1" dirty="0">
                <a:solidFill>
                  <a:srgbClr val="000000"/>
                </a:solidFill>
                <a:latin typeface="Arial"/>
                <a:ea typeface="Arial"/>
                <a:cs typeface="Arial"/>
                <a:sym typeface="Arial"/>
              </a:rPr>
              <a:t>Late</a:t>
            </a:r>
            <a:r>
              <a:rPr lang="en-US" sz="3200" dirty="0">
                <a:solidFill>
                  <a:srgbClr val="000000"/>
                </a:solidFill>
                <a:latin typeface="Arial"/>
                <a:ea typeface="Arial"/>
                <a:cs typeface="Arial"/>
                <a:sym typeface="Arial"/>
              </a:rPr>
              <a:t> </a:t>
            </a:r>
            <a:r>
              <a:rPr lang="en-US" sz="3200" b="1" dirty="0">
                <a:solidFill>
                  <a:srgbClr val="000000"/>
                </a:solidFill>
                <a:latin typeface="Arial"/>
                <a:ea typeface="Arial"/>
                <a:cs typeface="Arial"/>
                <a:sym typeface="Arial"/>
              </a:rPr>
              <a:t>June</a:t>
            </a:r>
          </a:p>
          <a:p>
            <a:pPr marL="788987" lvl="1" indent="-331787">
              <a:lnSpc>
                <a:spcPct val="100000"/>
              </a:lnSpc>
              <a:spcBef>
                <a:spcPts val="640"/>
              </a:spcBef>
              <a:buClr>
                <a:srgbClr val="FF3366"/>
              </a:buClr>
              <a:buSzPct val="45000"/>
              <a:buFont typeface="Noto Sans Symbols"/>
              <a:buChar char="●"/>
            </a:pPr>
            <a:r>
              <a:rPr lang="en-US" sz="3200" dirty="0">
                <a:solidFill>
                  <a:srgbClr val="000000"/>
                </a:solidFill>
                <a:latin typeface="Arial"/>
                <a:ea typeface="Arial"/>
                <a:cs typeface="Arial"/>
                <a:sym typeface="Arial"/>
              </a:rPr>
              <a:t>Indiana Robotics Invitational – </a:t>
            </a:r>
            <a:r>
              <a:rPr lang="en-US" sz="3200" b="1" dirty="0">
                <a:solidFill>
                  <a:srgbClr val="000000"/>
                </a:solidFill>
                <a:latin typeface="Arial"/>
                <a:ea typeface="Arial"/>
                <a:cs typeface="Arial"/>
                <a:sym typeface="Arial"/>
              </a:rPr>
              <a:t>July</a:t>
            </a:r>
          </a:p>
          <a:p>
            <a:pPr marL="788987" lvl="1" indent="-331787">
              <a:lnSpc>
                <a:spcPct val="100000"/>
              </a:lnSpc>
              <a:spcBef>
                <a:spcPts val="640"/>
              </a:spcBef>
              <a:buClr>
                <a:srgbClr val="FF3366"/>
              </a:buClr>
              <a:buSzPct val="45000"/>
              <a:buFont typeface="Noto Sans Symbols"/>
              <a:buChar char="●"/>
            </a:pPr>
            <a:r>
              <a:rPr lang="en-US" sz="3200" dirty="0">
                <a:solidFill>
                  <a:srgbClr val="000000"/>
                </a:solidFill>
                <a:latin typeface="Arial"/>
                <a:ea typeface="Arial"/>
                <a:cs typeface="Arial"/>
                <a:sym typeface="Arial"/>
              </a:rPr>
              <a:t>Kettering Kickoff – </a:t>
            </a:r>
            <a:r>
              <a:rPr lang="en-US" sz="3200" b="1" dirty="0">
                <a:solidFill>
                  <a:srgbClr val="000000"/>
                </a:solidFill>
                <a:latin typeface="Arial"/>
                <a:ea typeface="Arial"/>
                <a:cs typeface="Arial"/>
                <a:sym typeface="Arial"/>
              </a:rPr>
              <a:t>September</a:t>
            </a:r>
          </a:p>
          <a:p>
            <a:pPr marL="788987" lvl="1" indent="-331787">
              <a:lnSpc>
                <a:spcPct val="100000"/>
              </a:lnSpc>
              <a:spcBef>
                <a:spcPts val="640"/>
              </a:spcBef>
              <a:buClr>
                <a:srgbClr val="FF3366"/>
              </a:buClr>
              <a:buSzPct val="45000"/>
              <a:buFont typeface="Noto Sans Symbols"/>
              <a:buChar char="●"/>
            </a:pPr>
            <a:r>
              <a:rPr lang="en-US" sz="3200" dirty="0">
                <a:solidFill>
                  <a:srgbClr val="000000"/>
                </a:solidFill>
                <a:latin typeface="Arial"/>
                <a:ea typeface="Arial"/>
                <a:cs typeface="Arial"/>
                <a:sym typeface="Arial"/>
              </a:rPr>
              <a:t>Bloomfield Girls Robotics Competition – </a:t>
            </a:r>
            <a:r>
              <a:rPr lang="en-US" sz="3200" b="1" dirty="0">
                <a:solidFill>
                  <a:srgbClr val="000000"/>
                </a:solidFill>
                <a:latin typeface="Arial"/>
                <a:ea typeface="Arial"/>
                <a:cs typeface="Arial"/>
                <a:sym typeface="Arial"/>
              </a:rPr>
              <a:t>November (Host)</a:t>
            </a:r>
          </a:p>
        </p:txBody>
      </p:sp>
    </p:spTree>
    <p:extLst>
      <p:ext uri="{BB962C8B-B14F-4D97-AF65-F5344CB8AC3E}">
        <p14:creationId xmlns:p14="http://schemas.microsoft.com/office/powerpoint/2010/main" val="2197361718"/>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 so far?</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79383772"/>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p:txBody>
          <a:bodyPr/>
          <a:lstStyle/>
          <a:p>
            <a:r>
              <a:rPr lang="en-US" dirty="0"/>
              <a:t>Welcome</a:t>
            </a:r>
          </a:p>
          <a:p>
            <a:r>
              <a:rPr lang="en-US" dirty="0"/>
              <a:t>Safety</a:t>
            </a:r>
          </a:p>
          <a:p>
            <a:r>
              <a:rPr lang="en-US" dirty="0"/>
              <a:t>What is FRC?</a:t>
            </a:r>
          </a:p>
          <a:p>
            <a:r>
              <a:rPr lang="en-US" dirty="0"/>
              <a:t>T3 history</a:t>
            </a:r>
          </a:p>
          <a:p>
            <a:r>
              <a:rPr lang="en-US" dirty="0"/>
              <a:t>Team Org</a:t>
            </a:r>
          </a:p>
          <a:p>
            <a:r>
              <a:rPr lang="en-US" dirty="0"/>
              <a:t>Code of conduct</a:t>
            </a:r>
          </a:p>
          <a:p>
            <a:r>
              <a:rPr lang="en-US" dirty="0"/>
              <a:t>Community service</a:t>
            </a:r>
          </a:p>
          <a:p>
            <a:r>
              <a:rPr lang="en-US" dirty="0"/>
              <a:t>Business details</a:t>
            </a:r>
          </a:p>
          <a:p>
            <a:endParaRPr lang="en-US" dirty="0"/>
          </a:p>
        </p:txBody>
      </p:sp>
      <p:sp>
        <p:nvSpPr>
          <p:cNvPr id="5" name="Content Placeholder 4"/>
          <p:cNvSpPr>
            <a:spLocks noGrp="1"/>
          </p:cNvSpPr>
          <p:nvPr>
            <p:ph sz="half" idx="2"/>
          </p:nvPr>
        </p:nvSpPr>
        <p:spPr/>
        <p:txBody>
          <a:bodyPr/>
          <a:lstStyle/>
          <a:p>
            <a:r>
              <a:rPr lang="en-US" dirty="0"/>
              <a:t>Turkey Legs</a:t>
            </a:r>
          </a:p>
          <a:p>
            <a:r>
              <a:rPr lang="en-US" dirty="0"/>
              <a:t>Communications</a:t>
            </a:r>
          </a:p>
          <a:p>
            <a:r>
              <a:rPr lang="en-US" dirty="0"/>
              <a:t>Split</a:t>
            </a:r>
            <a:r>
              <a:rPr lang="en-US" b="1" dirty="0"/>
              <a:t> </a:t>
            </a:r>
          </a:p>
          <a:p>
            <a:pPr lvl="1"/>
            <a:r>
              <a:rPr lang="en-US" dirty="0"/>
              <a:t>Students to Team Building</a:t>
            </a:r>
          </a:p>
          <a:p>
            <a:pPr lvl="1"/>
            <a:r>
              <a:rPr lang="en-US" dirty="0"/>
              <a:t>Parents here for  PRO</a:t>
            </a:r>
          </a:p>
          <a:p>
            <a:r>
              <a:rPr lang="en-US" dirty="0"/>
              <a:t>Calendar</a:t>
            </a:r>
          </a:p>
          <a:p>
            <a:r>
              <a:rPr lang="en-US" b="1" dirty="0"/>
              <a:t>Close</a:t>
            </a:r>
          </a:p>
        </p:txBody>
      </p:sp>
    </p:spTree>
    <p:extLst>
      <p:ext uri="{BB962C8B-B14F-4D97-AF65-F5344CB8AC3E}">
        <p14:creationId xmlns:p14="http://schemas.microsoft.com/office/powerpoint/2010/main" val="3860417129"/>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Closing</a:t>
            </a:r>
          </a:p>
        </p:txBody>
      </p:sp>
      <p:sp>
        <p:nvSpPr>
          <p:cNvPr id="3" name="Content Placeholder 2"/>
          <p:cNvSpPr>
            <a:spLocks noGrp="1"/>
          </p:cNvSpPr>
          <p:nvPr>
            <p:ph idx="1"/>
          </p:nvPr>
        </p:nvSpPr>
        <p:spPr/>
        <p:txBody>
          <a:bodyPr/>
          <a:lstStyle/>
          <a:p>
            <a:r>
              <a:rPr lang="en-US" dirty="0"/>
              <a:t>This material will be posted on the T3 website shortly</a:t>
            </a:r>
          </a:p>
          <a:p>
            <a:endParaRPr lang="en-US" dirty="0"/>
          </a:p>
          <a:p>
            <a:r>
              <a:rPr lang="en-US" dirty="0"/>
              <a:t>Please feel free to contact Debbie or Gary</a:t>
            </a:r>
          </a:p>
          <a:p>
            <a:pPr marL="457200" lvl="1" indent="0">
              <a:buNone/>
            </a:pPr>
            <a:r>
              <a:rPr lang="en-US" dirty="0">
                <a:hlinkClick r:id="rId3"/>
              </a:rPr>
              <a:t>debluvs2teach@gmail.com</a:t>
            </a:r>
            <a:r>
              <a:rPr lang="en-US" dirty="0"/>
              <a:t>	</a:t>
            </a:r>
            <a:r>
              <a:rPr lang="en-US" dirty="0">
                <a:hlinkClick r:id="rId4"/>
              </a:rPr>
              <a:t>gary.r.fenn@gm.com</a:t>
            </a:r>
            <a:endParaRPr lang="en-US" dirty="0"/>
          </a:p>
          <a:p>
            <a:pPr marL="457200" lvl="1" indent="0">
              <a:buNone/>
            </a:pPr>
            <a:r>
              <a:rPr lang="en-US" dirty="0"/>
              <a:t>810-449-6171			586-623-2879</a:t>
            </a:r>
          </a:p>
          <a:p>
            <a:pPr marL="457200" lvl="1" indent="0">
              <a:buNone/>
            </a:pPr>
            <a:r>
              <a:rPr lang="en-US" dirty="0"/>
              <a:t>					248-214-8574</a:t>
            </a:r>
          </a:p>
          <a:p>
            <a:pPr marL="457200" lvl="1" indent="0">
              <a:buNone/>
            </a:pPr>
            <a:endParaRPr lang="en-US" dirty="0"/>
          </a:p>
          <a:p>
            <a:r>
              <a:rPr lang="en-US" dirty="0"/>
              <a:t>Finally… </a:t>
            </a:r>
          </a:p>
          <a:p>
            <a:pPr lvl="1"/>
            <a:r>
              <a:rPr lang="en-US" dirty="0"/>
              <a:t>We close our meetings a certain way… who’s taking us out?</a:t>
            </a:r>
          </a:p>
        </p:txBody>
      </p:sp>
    </p:spTree>
    <p:extLst>
      <p:ext uri="{BB962C8B-B14F-4D97-AF65-F5344CB8AC3E}">
        <p14:creationId xmlns:p14="http://schemas.microsoft.com/office/powerpoint/2010/main" val="276942375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TotalTime>
  <Words>4680</Words>
  <Application>Microsoft Macintosh PowerPoint</Application>
  <PresentationFormat>Custom</PresentationFormat>
  <Paragraphs>833</Paragraphs>
  <Slides>79</Slides>
  <Notes>79</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Office Theme</vt:lpstr>
      <vt:lpstr>PowerPoint Presentation</vt:lpstr>
      <vt:lpstr>PowerPoint Presentation</vt:lpstr>
      <vt:lpstr>Agenda</vt:lpstr>
      <vt:lpstr>PowerPoint Presentation</vt:lpstr>
      <vt:lpstr>Agenda</vt:lpstr>
      <vt:lpstr>PowerPoint Presentation</vt:lpstr>
      <vt:lpstr>PowerPoint Presentation</vt:lpstr>
      <vt:lpstr>Questions so far?</vt:lpstr>
      <vt:lpstr>Agenda</vt:lpstr>
      <vt:lpstr>PowerPoint Presentation</vt:lpstr>
      <vt:lpstr>PowerPoint Presentation</vt:lpstr>
      <vt:lpstr>PowerPoint Presentation</vt:lpstr>
      <vt:lpstr>Agenda</vt:lpstr>
      <vt:lpstr>PowerPoint Presentation</vt:lpstr>
      <vt:lpstr>PowerPoint Presentation</vt:lpstr>
      <vt:lpstr>PowerPoint Presentation</vt:lpstr>
      <vt:lpstr>PowerPoint Presentation</vt:lpstr>
      <vt:lpstr>Questions so far?</vt:lpstr>
      <vt:lpstr>Agenda</vt:lpstr>
      <vt:lpstr>PowerPoint Presentation</vt:lpstr>
      <vt:lpstr>PowerPoint Presentation</vt:lpstr>
      <vt:lpstr>PowerPoint Presentation</vt:lpstr>
      <vt:lpstr>New This Year…</vt:lpstr>
      <vt:lpstr>Sub Team Organization/Training</vt:lpstr>
      <vt:lpstr>Gender Ratio Over Time</vt:lpstr>
      <vt:lpstr>Parent/Robotics Organization (PRO)</vt:lpstr>
      <vt:lpstr>Questions so far?</vt:lpstr>
      <vt:lpstr>Agenda</vt:lpstr>
      <vt:lpstr>PowerPoint Presentation</vt:lpstr>
      <vt:lpstr>PowerPoint Presentation</vt:lpstr>
      <vt:lpstr>Agenda</vt:lpstr>
      <vt:lpstr>PowerPoint Presentation</vt:lpstr>
      <vt:lpstr>Agenda</vt:lpstr>
      <vt:lpstr>Expenses</vt:lpstr>
      <vt:lpstr>Revenue</vt:lpstr>
      <vt:lpstr>PowerPoint Presentation</vt:lpstr>
      <vt:lpstr>FCA (Formerly Chrysler Foundation)</vt:lpstr>
      <vt:lpstr>PowerPoint Presentation</vt:lpstr>
      <vt:lpstr>PowerPoint Presentation</vt:lpstr>
      <vt:lpstr>Overall Team Fees</vt:lpstr>
      <vt:lpstr>PowerPoint Presentation</vt:lpstr>
      <vt:lpstr>PowerPoint Presentation</vt:lpstr>
      <vt:lpstr>PowerPoint Presentation</vt:lpstr>
      <vt:lpstr>Agenda</vt:lpstr>
      <vt:lpstr>Turkey Legs</vt:lpstr>
      <vt:lpstr>PowerPoint Presentation</vt:lpstr>
      <vt:lpstr>PowerPoint Presentation</vt:lpstr>
      <vt:lpstr>Questions so far?</vt:lpstr>
      <vt:lpstr>Agenda</vt:lpstr>
      <vt:lpstr>Team Communication</vt:lpstr>
      <vt:lpstr>Text Reminders  Smart Phone</vt:lpstr>
      <vt:lpstr>PowerPoint Presentation</vt:lpstr>
      <vt:lpstr>Slack</vt:lpstr>
      <vt:lpstr>Slack</vt:lpstr>
      <vt:lpstr>Homework???</vt:lpstr>
      <vt:lpstr>Questions so far?</vt:lpstr>
      <vt:lpstr>Agenda</vt:lpstr>
      <vt:lpstr>PowerPoint Presentation</vt:lpstr>
      <vt:lpstr>“Robot 101” support</vt:lpstr>
      <vt:lpstr>PowerPoint Presentation</vt:lpstr>
      <vt:lpstr>PowerPoint Presentation</vt:lpstr>
      <vt:lpstr>Bloomfield Hills All-Girls Robotics Competition</vt:lpstr>
      <vt:lpstr>Questions so far?</vt:lpstr>
      <vt:lpstr>…time for the students to come back…</vt:lpstr>
      <vt:lpstr>Agenda</vt:lpstr>
      <vt:lpstr>July and August Calendar</vt:lpstr>
      <vt:lpstr>Students aren’t QUITE “Robotics-less” the rest of the summer</vt:lpstr>
      <vt:lpstr>Team Calendar</vt:lpstr>
      <vt:lpstr>VEX Robotics</vt:lpstr>
      <vt:lpstr>Bloomfield Hills All-Girls Robotics Competition</vt:lpstr>
      <vt:lpstr>Future Calendar</vt:lpstr>
      <vt:lpstr>PowerPoint Presentation</vt:lpstr>
      <vt:lpstr>PowerPoint Presentation</vt:lpstr>
      <vt:lpstr>PowerPoint Presentation</vt:lpstr>
      <vt:lpstr>PowerPoint Presentation</vt:lpstr>
      <vt:lpstr>Off Season Events</vt:lpstr>
      <vt:lpstr>Questions so far?</vt:lpstr>
      <vt:lpstr>Agenda</vt:lpstr>
      <vt:lpstr>Closing</vt:lpstr>
    </vt:vector>
  </TitlesOfParts>
  <Company>GM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Gary R FENN</dc:creator>
  <cp:lastModifiedBy>Debbie Davis</cp:lastModifiedBy>
  <cp:revision>207</cp:revision>
  <cp:lastPrinted>2017-07-21T11:14:11Z</cp:lastPrinted>
  <dcterms:created xsi:type="dcterms:W3CDTF">2016-10-22T13:41:08Z</dcterms:created>
  <dcterms:modified xsi:type="dcterms:W3CDTF">2017-07-31T21:03:54Z</dcterms:modified>
</cp:coreProperties>
</file>