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9144000" cx="6858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6" roundtripDataSignature="AMtx7mgFM19amKmcMg0E2KIpbQuDHRpkb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514350" y="1496484"/>
            <a:ext cx="5829300" cy="3183467"/>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857250" y="4802717"/>
            <a:ext cx="5143500" cy="2207683"/>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4" name="Google Shape;14;p3"/>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528108" y="2377546"/>
            <a:ext cx="5801784"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1" name="Google Shape;71;p12"/>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772576" y="3622015"/>
            <a:ext cx="774911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227799" y="2186121"/>
            <a:ext cx="774911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7" name="Google Shape;77;p13"/>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471488" y="2434167"/>
            <a:ext cx="5915025"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0" name="Google Shape;20;p4"/>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6" y="2279653"/>
            <a:ext cx="5915025" cy="38036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467916" y="6119286"/>
            <a:ext cx="5915025" cy="2000249"/>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26" name="Google Shape;26;p5"/>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471488" y="2434167"/>
            <a:ext cx="2914650"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2" name="Google Shape;32;p6"/>
          <p:cNvSpPr txBox="1"/>
          <p:nvPr>
            <p:ph idx="2" type="body"/>
          </p:nvPr>
        </p:nvSpPr>
        <p:spPr>
          <a:xfrm>
            <a:off x="3471863" y="2434167"/>
            <a:ext cx="2914650" cy="5801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6"/>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1"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472381" y="2241551"/>
            <a:ext cx="2901255" cy="1098549"/>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39" name="Google Shape;39;p7"/>
          <p:cNvSpPr txBox="1"/>
          <p:nvPr>
            <p:ph idx="2" type="body"/>
          </p:nvPr>
        </p:nvSpPr>
        <p:spPr>
          <a:xfrm>
            <a:off x="472381" y="3340100"/>
            <a:ext cx="2901255" cy="4912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0" name="Google Shape;40;p7"/>
          <p:cNvSpPr txBox="1"/>
          <p:nvPr>
            <p:ph idx="3" type="body"/>
          </p:nvPr>
        </p:nvSpPr>
        <p:spPr>
          <a:xfrm>
            <a:off x="3471863" y="2241551"/>
            <a:ext cx="2915543" cy="1098549"/>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1" name="Google Shape;41;p7"/>
          <p:cNvSpPr txBox="1"/>
          <p:nvPr>
            <p:ph idx="4" type="body"/>
          </p:nvPr>
        </p:nvSpPr>
        <p:spPr>
          <a:xfrm>
            <a:off x="3471863" y="3340100"/>
            <a:ext cx="2915543" cy="491278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2" name="Google Shape;42;p7"/>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609600"/>
            <a:ext cx="2211884" cy="2133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2915543" y="1316569"/>
            <a:ext cx="3471863" cy="6498167"/>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7" name="Google Shape;57;p10"/>
          <p:cNvSpPr txBox="1"/>
          <p:nvPr>
            <p:ph idx="2" type="body"/>
          </p:nvPr>
        </p:nvSpPr>
        <p:spPr>
          <a:xfrm>
            <a:off x="472381" y="2743200"/>
            <a:ext cx="2211884" cy="508211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8" name="Google Shape;58;p10"/>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609600"/>
            <a:ext cx="2211884" cy="2133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2915543" y="1316569"/>
            <a:ext cx="3471863" cy="6498167"/>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472381" y="2743200"/>
            <a:ext cx="2211884" cy="508211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5" name="Google Shape;65;p11"/>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88" y="486836"/>
            <a:ext cx="5915025" cy="1767417"/>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471488" y="2434167"/>
            <a:ext cx="5915025" cy="580178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71488" y="8475136"/>
            <a:ext cx="1543050" cy="486833"/>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2271713" y="8475136"/>
            <a:ext cx="2314575" cy="486833"/>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4843463" y="8475136"/>
            <a:ext cx="1543050" cy="486833"/>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2.jpg"/><Relationship Id="rId5" Type="http://schemas.openxmlformats.org/officeDocument/2006/relationships/image" Target="../media/image1.png"/><Relationship Id="rId6" Type="http://schemas.openxmlformats.org/officeDocument/2006/relationships/hyperlink" Target="http://www.youtube.com/user/TruckTownThunder" TargetMode="External"/><Relationship Id="rId7"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p:cNvPicPr preferRelativeResize="0"/>
          <p:nvPr/>
        </p:nvPicPr>
        <p:blipFill rotWithShape="1">
          <a:blip r:embed="rId3">
            <a:alphaModFix/>
          </a:blip>
          <a:srcRect b="23664" l="0" r="0" t="0"/>
          <a:stretch/>
        </p:blipFill>
        <p:spPr>
          <a:xfrm>
            <a:off x="0" y="-1"/>
            <a:ext cx="6858000" cy="1364777"/>
          </a:xfrm>
          <a:prstGeom prst="rect">
            <a:avLst/>
          </a:prstGeom>
          <a:noFill/>
          <a:ln>
            <a:noFill/>
          </a:ln>
        </p:spPr>
      </p:pic>
      <p:sp>
        <p:nvSpPr>
          <p:cNvPr id="85" name="Google Shape;85;p1"/>
          <p:cNvSpPr/>
          <p:nvPr/>
        </p:nvSpPr>
        <p:spPr>
          <a:xfrm>
            <a:off x="0" y="1364776"/>
            <a:ext cx="1978800" cy="7779300"/>
          </a:xfrm>
          <a:prstGeom prst="rect">
            <a:avLst/>
          </a:prstGeom>
          <a:solidFill>
            <a:srgbClr val="FB860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130719" y="1473958"/>
            <a:ext cx="1698081" cy="7530925"/>
          </a:xfrm>
          <a:prstGeom prst="rect">
            <a:avLst/>
          </a:prstGeom>
          <a:solidFill>
            <a:schemeClr val="lt1"/>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txBox="1"/>
          <p:nvPr/>
        </p:nvSpPr>
        <p:spPr>
          <a:xfrm>
            <a:off x="130725" y="1473950"/>
            <a:ext cx="1698000" cy="4722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dk1"/>
                </a:solidFill>
                <a:latin typeface="Calibri"/>
                <a:ea typeface="Calibri"/>
                <a:cs typeface="Calibri"/>
                <a:sym typeface="Calibri"/>
              </a:rPr>
              <a:t>Upcoming Dates: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t/>
            </a:r>
            <a:endParaRPr sz="1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lang="en-US" sz="1300">
                <a:solidFill>
                  <a:schemeClr val="dk1"/>
                </a:solidFill>
                <a:latin typeface="Calibri"/>
                <a:ea typeface="Calibri"/>
                <a:cs typeface="Calibri"/>
                <a:sym typeface="Calibri"/>
              </a:rPr>
              <a:t>February</a:t>
            </a:r>
            <a:endParaRPr b="1"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lang="en-US" sz="1300">
                <a:solidFill>
                  <a:schemeClr val="dk1"/>
                </a:solidFill>
                <a:latin typeface="Calibri"/>
                <a:ea typeface="Calibri"/>
                <a:cs typeface="Calibri"/>
                <a:sym typeface="Calibri"/>
              </a:rPr>
              <a:t>- 8th</a:t>
            </a:r>
            <a:r>
              <a:rPr lang="en-US" sz="1300">
                <a:solidFill>
                  <a:schemeClr val="dk1"/>
                </a:solidFill>
                <a:latin typeface="Calibri"/>
                <a:ea typeface="Calibri"/>
                <a:cs typeface="Calibri"/>
                <a:sym typeface="Calibri"/>
              </a:rPr>
              <a:t>: Q&amp;A panel</a:t>
            </a:r>
            <a:endParaRPr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lang="en-US" sz="1300">
                <a:solidFill>
                  <a:schemeClr val="dk1"/>
                </a:solidFill>
                <a:latin typeface="Calibri"/>
                <a:ea typeface="Calibri"/>
                <a:cs typeface="Calibri"/>
                <a:sym typeface="Calibri"/>
              </a:rPr>
              <a:t>March</a:t>
            </a:r>
            <a:endParaRPr b="1"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lang="en-US" sz="1300">
                <a:solidFill>
                  <a:schemeClr val="dk1"/>
                </a:solidFill>
                <a:latin typeface="Calibri"/>
                <a:ea typeface="Calibri"/>
                <a:cs typeface="Calibri"/>
                <a:sym typeface="Calibri"/>
              </a:rPr>
              <a:t>-4th: Submission due for </a:t>
            </a:r>
            <a:r>
              <a:rPr i="1" lang="en-US" sz="1300">
                <a:solidFill>
                  <a:schemeClr val="dk1"/>
                </a:solidFill>
                <a:latin typeface="Calibri"/>
                <a:ea typeface="Calibri"/>
                <a:cs typeface="Calibri"/>
                <a:sym typeface="Calibri"/>
              </a:rPr>
              <a:t>Game Design Challenge, Infinite Recharge at Home (Judged award </a:t>
            </a:r>
            <a:r>
              <a:rPr i="1" lang="en-US" sz="1300">
                <a:solidFill>
                  <a:schemeClr val="dk1"/>
                </a:solidFill>
                <a:latin typeface="Calibri"/>
                <a:ea typeface="Calibri"/>
                <a:cs typeface="Calibri"/>
                <a:sym typeface="Calibri"/>
              </a:rPr>
              <a:t>component</a:t>
            </a:r>
            <a:r>
              <a:rPr i="1" lang="en-US" sz="1300">
                <a:solidFill>
                  <a:schemeClr val="dk1"/>
                </a:solidFill>
                <a:latin typeface="Calibri"/>
                <a:ea typeface="Calibri"/>
                <a:cs typeface="Calibri"/>
                <a:sym typeface="Calibri"/>
              </a:rPr>
              <a:t>), &amp; First Innovation Challenge</a:t>
            </a:r>
            <a:endParaRPr i="1"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b="1" lang="en-US" sz="1300">
                <a:solidFill>
                  <a:schemeClr val="dk1"/>
                </a:solidFill>
                <a:latin typeface="Calibri"/>
                <a:ea typeface="Calibri"/>
                <a:cs typeface="Calibri"/>
                <a:sym typeface="Calibri"/>
              </a:rPr>
              <a:t>April</a:t>
            </a:r>
            <a:endParaRPr b="1"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rPr lang="en-US" sz="1300">
                <a:solidFill>
                  <a:schemeClr val="dk1"/>
                </a:solidFill>
                <a:latin typeface="Calibri"/>
                <a:ea typeface="Calibri"/>
                <a:cs typeface="Calibri"/>
                <a:sym typeface="Calibri"/>
              </a:rPr>
              <a:t>-8th: Submissions due for Skills Competition for </a:t>
            </a:r>
            <a:r>
              <a:rPr i="1" lang="en-US" sz="1300">
                <a:solidFill>
                  <a:schemeClr val="dk1"/>
                </a:solidFill>
                <a:latin typeface="Calibri"/>
                <a:ea typeface="Calibri"/>
                <a:cs typeface="Calibri"/>
                <a:sym typeface="Calibri"/>
              </a:rPr>
              <a:t>Infinite Recharge</a:t>
            </a:r>
            <a:endParaRPr i="1" sz="13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p:txBody>
      </p:sp>
      <p:sp>
        <p:nvSpPr>
          <p:cNvPr id="88" name="Google Shape;88;p1"/>
          <p:cNvSpPr txBox="1"/>
          <p:nvPr/>
        </p:nvSpPr>
        <p:spPr>
          <a:xfrm>
            <a:off x="1962563" y="1364776"/>
            <a:ext cx="4879200" cy="307800"/>
          </a:xfrm>
          <a:prstGeom prst="rect">
            <a:avLst/>
          </a:prstGeom>
          <a:solidFill>
            <a:srgbClr val="FB8605"/>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Rockwell"/>
                <a:ea typeface="Rockwell"/>
                <a:cs typeface="Rockwell"/>
                <a:sym typeface="Rockwell"/>
              </a:rPr>
              <a:t>202</a:t>
            </a:r>
            <a:r>
              <a:rPr b="1" lang="en-US">
                <a:solidFill>
                  <a:schemeClr val="lt1"/>
                </a:solidFill>
                <a:latin typeface="Rockwell"/>
                <a:ea typeface="Rockwell"/>
                <a:cs typeface="Rockwell"/>
                <a:sym typeface="Rockwell"/>
              </a:rPr>
              <a:t>1 </a:t>
            </a:r>
            <a:r>
              <a:rPr b="1" i="0" lang="en-US" sz="1400" u="none" cap="none" strike="noStrike">
                <a:solidFill>
                  <a:schemeClr val="lt1"/>
                </a:solidFill>
                <a:latin typeface="Rockwell"/>
                <a:ea typeface="Rockwell"/>
                <a:cs typeface="Rockwell"/>
                <a:sym typeface="Rockwell"/>
              </a:rPr>
              <a:t>Competition Season, </a:t>
            </a:r>
            <a:r>
              <a:rPr b="1" lang="en-US">
                <a:solidFill>
                  <a:schemeClr val="lt1"/>
                </a:solidFill>
                <a:latin typeface="Rockwell"/>
                <a:ea typeface="Rockwell"/>
                <a:cs typeface="Rockwell"/>
                <a:sym typeface="Rockwell"/>
              </a:rPr>
              <a:t>January 2021</a:t>
            </a:r>
            <a:endParaRPr b="1" i="0" sz="1400" u="none" cap="none" strike="noStrike">
              <a:solidFill>
                <a:schemeClr val="lt1"/>
              </a:solidFill>
              <a:latin typeface="Rockwell"/>
              <a:ea typeface="Rockwell"/>
              <a:cs typeface="Rockwell"/>
              <a:sym typeface="Rockwell"/>
            </a:endParaRPr>
          </a:p>
        </p:txBody>
      </p:sp>
      <p:sp>
        <p:nvSpPr>
          <p:cNvPr id="89" name="Google Shape;89;p1"/>
          <p:cNvSpPr/>
          <p:nvPr/>
        </p:nvSpPr>
        <p:spPr>
          <a:xfrm>
            <a:off x="140421" y="6287589"/>
            <a:ext cx="1698081" cy="2717294"/>
          </a:xfrm>
          <a:prstGeom prst="rect">
            <a:avLst/>
          </a:prstGeom>
          <a:solidFill>
            <a:srgbClr val="0021A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txBox="1"/>
          <p:nvPr/>
        </p:nvSpPr>
        <p:spPr>
          <a:xfrm>
            <a:off x="140421" y="6287589"/>
            <a:ext cx="1688379" cy="107721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Calibri"/>
                <a:ea typeface="Calibri"/>
                <a:cs typeface="Calibri"/>
                <a:sym typeface="Calibri"/>
              </a:rPr>
              <a:t>Proudly representing the Brandon School District</a:t>
            </a:r>
            <a:endParaRPr b="1" i="0" sz="900" u="none" cap="none" strike="noStrike">
              <a:solidFill>
                <a:schemeClr val="lt1"/>
              </a:solidFill>
              <a:latin typeface="Calibri"/>
              <a:ea typeface="Calibri"/>
              <a:cs typeface="Calibri"/>
              <a:sym typeface="Calibri"/>
            </a:endParaRPr>
          </a:p>
        </p:txBody>
      </p:sp>
      <p:pic>
        <p:nvPicPr>
          <p:cNvPr id="91" name="Google Shape;91;p1"/>
          <p:cNvPicPr preferRelativeResize="0"/>
          <p:nvPr/>
        </p:nvPicPr>
        <p:blipFill rotWithShape="1">
          <a:blip r:embed="rId4">
            <a:alphaModFix/>
          </a:blip>
          <a:srcRect b="0" l="0" r="0" t="0"/>
          <a:stretch/>
        </p:blipFill>
        <p:spPr>
          <a:xfrm>
            <a:off x="214443" y="8557559"/>
            <a:ext cx="1550035" cy="404914"/>
          </a:xfrm>
          <a:prstGeom prst="rect">
            <a:avLst/>
          </a:prstGeom>
          <a:noFill/>
          <a:ln>
            <a:noFill/>
          </a:ln>
        </p:spPr>
      </p:pic>
      <p:pic>
        <p:nvPicPr>
          <p:cNvPr id="92" name="Google Shape;92;p1"/>
          <p:cNvPicPr preferRelativeResize="0"/>
          <p:nvPr/>
        </p:nvPicPr>
        <p:blipFill rotWithShape="1">
          <a:blip r:embed="rId5">
            <a:alphaModFix/>
          </a:blip>
          <a:srcRect b="0" l="0" r="0" t="0"/>
          <a:stretch/>
        </p:blipFill>
        <p:spPr>
          <a:xfrm>
            <a:off x="546005" y="7394403"/>
            <a:ext cx="1003110" cy="1003110"/>
          </a:xfrm>
          <a:prstGeom prst="rect">
            <a:avLst/>
          </a:prstGeom>
          <a:noFill/>
          <a:ln>
            <a:noFill/>
          </a:ln>
        </p:spPr>
      </p:pic>
      <p:sp>
        <p:nvSpPr>
          <p:cNvPr id="93" name="Google Shape;93;p1"/>
          <p:cNvSpPr/>
          <p:nvPr/>
        </p:nvSpPr>
        <p:spPr>
          <a:xfrm>
            <a:off x="2253885" y="6371888"/>
            <a:ext cx="4296596" cy="62376"/>
          </a:xfrm>
          <a:prstGeom prst="rect">
            <a:avLst/>
          </a:prstGeom>
          <a:solidFill>
            <a:srgbClr val="2626B0"/>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2270222" y="2774802"/>
            <a:ext cx="4296600" cy="62400"/>
          </a:xfrm>
          <a:prstGeom prst="rect">
            <a:avLst/>
          </a:prstGeom>
          <a:solidFill>
            <a:srgbClr val="0021A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5" name="Google Shape;95;p1"/>
          <p:cNvSpPr txBox="1"/>
          <p:nvPr/>
        </p:nvSpPr>
        <p:spPr>
          <a:xfrm>
            <a:off x="2055275" y="6422845"/>
            <a:ext cx="4693800" cy="22350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This year’s game: Infinite Recharge</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Calibri"/>
                <a:ea typeface="Calibri"/>
                <a:cs typeface="Calibri"/>
                <a:sym typeface="Calibri"/>
              </a:rPr>
              <a:t>We are excited to kick off the 202</a:t>
            </a:r>
            <a:r>
              <a:rPr lang="en-US" sz="1100">
                <a:solidFill>
                  <a:schemeClr val="dk1"/>
                </a:solidFill>
                <a:latin typeface="Calibri"/>
                <a:ea typeface="Calibri"/>
                <a:cs typeface="Calibri"/>
                <a:sym typeface="Calibri"/>
              </a:rPr>
              <a:t>1</a:t>
            </a:r>
            <a:r>
              <a:rPr b="0" i="0" lang="en-US" sz="1100" u="none" cap="none" strike="noStrike">
                <a:solidFill>
                  <a:schemeClr val="dk1"/>
                </a:solidFill>
                <a:latin typeface="Calibri"/>
                <a:ea typeface="Calibri"/>
                <a:cs typeface="Calibri"/>
                <a:sym typeface="Calibri"/>
              </a:rPr>
              <a:t> competition season, Infinite Recharge, inspired by the renewable sources of energy around us. On January </a:t>
            </a:r>
            <a:r>
              <a:rPr lang="en-US" sz="1100">
                <a:solidFill>
                  <a:schemeClr val="dk1"/>
                </a:solidFill>
                <a:latin typeface="Calibri"/>
                <a:ea typeface="Calibri"/>
                <a:cs typeface="Calibri"/>
                <a:sym typeface="Calibri"/>
              </a:rPr>
              <a:t>9</a:t>
            </a:r>
            <a:r>
              <a:rPr b="0" baseline="30000" i="0" lang="en-US" sz="1100" u="none" cap="none" strike="noStrike">
                <a:solidFill>
                  <a:schemeClr val="dk1"/>
                </a:solidFill>
                <a:latin typeface="Calibri"/>
                <a:ea typeface="Calibri"/>
                <a:cs typeface="Calibri"/>
                <a:sym typeface="Calibri"/>
              </a:rPr>
              <a:t>th</a:t>
            </a:r>
            <a:r>
              <a:rPr b="0" i="0" lang="en-US" sz="1100" u="none" cap="none" strike="noStrike">
                <a:solidFill>
                  <a:schemeClr val="dk1"/>
                </a:solidFill>
                <a:latin typeface="Calibri"/>
                <a:ea typeface="Calibri"/>
                <a:cs typeface="Calibri"/>
                <a:sym typeface="Calibri"/>
              </a:rPr>
              <a:t>, Truck Town Thunder </a:t>
            </a:r>
            <a:r>
              <a:rPr lang="en-US" sz="1100">
                <a:solidFill>
                  <a:schemeClr val="dk1"/>
                </a:solidFill>
                <a:latin typeface="Calibri"/>
                <a:ea typeface="Calibri"/>
                <a:cs typeface="Calibri"/>
                <a:sym typeface="Calibri"/>
              </a:rPr>
              <a:t>were abl</a:t>
            </a:r>
            <a:r>
              <a:rPr b="0" i="0" lang="en-US" sz="1100" u="none" cap="none" strike="noStrike">
                <a:solidFill>
                  <a:schemeClr val="dk1"/>
                </a:solidFill>
                <a:latin typeface="Calibri"/>
                <a:ea typeface="Calibri"/>
                <a:cs typeface="Calibri"/>
                <a:sym typeface="Calibri"/>
              </a:rPr>
              <a:t>e to </a:t>
            </a:r>
            <a:r>
              <a:rPr lang="en-US" sz="1100">
                <a:solidFill>
                  <a:schemeClr val="dk1"/>
                </a:solidFill>
                <a:latin typeface="Calibri"/>
                <a:ea typeface="Calibri"/>
                <a:cs typeface="Calibri"/>
                <a:sym typeface="Calibri"/>
              </a:rPr>
              <a:t>meet</a:t>
            </a:r>
            <a:r>
              <a:rPr b="0" i="0" lang="en-US" sz="1100" u="none" cap="none" strike="noStrike">
                <a:solidFill>
                  <a:schemeClr val="dk1"/>
                </a:solidFill>
                <a:latin typeface="Calibri"/>
                <a:ea typeface="Calibri"/>
                <a:cs typeface="Calibri"/>
                <a:sym typeface="Calibri"/>
              </a:rPr>
              <a:t> up remotely for the  annual FIRST kickoff and game reveal. We will be busy at work creating</a:t>
            </a:r>
            <a:endParaRPr b="0" i="0" sz="1100" u="none" cap="none" strike="noStrike">
              <a:solidFill>
                <a:schemeClr val="dk1"/>
              </a:solidFill>
              <a:latin typeface="Calibri"/>
              <a:ea typeface="Calibri"/>
              <a:cs typeface="Calibri"/>
              <a:sym typeface="Calibri"/>
            </a:endParaRPr>
          </a:p>
        </p:txBody>
      </p:sp>
      <p:sp>
        <p:nvSpPr>
          <p:cNvPr id="96" name="Google Shape;96;p1"/>
          <p:cNvSpPr txBox="1"/>
          <p:nvPr/>
        </p:nvSpPr>
        <p:spPr>
          <a:xfrm>
            <a:off x="1978862" y="1687550"/>
            <a:ext cx="4879200" cy="11079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US" sz="1800" u="none" cap="none" strike="noStrike">
                <a:solidFill>
                  <a:schemeClr val="dk1"/>
                </a:solidFill>
                <a:latin typeface="Calibri"/>
                <a:ea typeface="Calibri"/>
                <a:cs typeface="Calibri"/>
                <a:sym typeface="Calibri"/>
              </a:rPr>
              <a:t>Thank You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Calibri"/>
                <a:ea typeface="Calibri"/>
                <a:cs typeface="Calibri"/>
                <a:sym typeface="Calibri"/>
              </a:rPr>
              <a:t>Truck Town Thunder could not exist if it weren’t for the generous support of our sponsors, mentors, parents and the Brandon School District.  </a:t>
            </a:r>
            <a:endParaRPr b="0" i="0"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Calibri"/>
                <a:ea typeface="Calibri"/>
                <a:cs typeface="Calibri"/>
                <a:sym typeface="Calibri"/>
              </a:rPr>
              <a:t>We greatly appreciate your financial support, the time you dedicate for our growth, and for the resources you allow us to use throughout the season. </a:t>
            </a:r>
            <a:r>
              <a:rPr b="0" i="0" lang="en-US" sz="1200" u="none" cap="none" strike="noStrike">
                <a:solidFill>
                  <a:schemeClr val="dk1"/>
                </a:solidFill>
                <a:latin typeface="Calibri"/>
                <a:ea typeface="Calibri"/>
                <a:cs typeface="Calibri"/>
                <a:sym typeface="Calibri"/>
              </a:rPr>
              <a:t> </a:t>
            </a:r>
            <a:endParaRPr b="0" i="0" sz="1200" u="none" cap="none" strike="noStrike">
              <a:solidFill>
                <a:schemeClr val="dk1"/>
              </a:solidFill>
              <a:latin typeface="Calibri"/>
              <a:ea typeface="Calibri"/>
              <a:cs typeface="Calibri"/>
              <a:sym typeface="Calibri"/>
            </a:endParaRPr>
          </a:p>
        </p:txBody>
      </p:sp>
      <p:sp>
        <p:nvSpPr>
          <p:cNvPr id="97" name="Google Shape;97;p1"/>
          <p:cNvSpPr/>
          <p:nvPr/>
        </p:nvSpPr>
        <p:spPr>
          <a:xfrm>
            <a:off x="2253885" y="8841699"/>
            <a:ext cx="4296596" cy="241547"/>
          </a:xfrm>
          <a:prstGeom prst="rect">
            <a:avLst/>
          </a:prstGeom>
          <a:solidFill>
            <a:srgbClr val="0021A5"/>
          </a:solidFill>
          <a:ln cap="flat" cmpd="sng" w="12700">
            <a:solidFill>
              <a:srgbClr val="42719B"/>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txBox="1"/>
          <p:nvPr/>
        </p:nvSpPr>
        <p:spPr>
          <a:xfrm>
            <a:off x="2767650" y="8793195"/>
            <a:ext cx="3060006"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chemeClr val="lt1"/>
                </a:solidFill>
                <a:latin typeface="Calibri"/>
                <a:ea typeface="Calibri"/>
                <a:cs typeface="Calibri"/>
                <a:sym typeface="Calibri"/>
              </a:rPr>
              <a:t>www.trucktownthunder.com</a:t>
            </a:r>
            <a:endParaRPr b="1" i="0" sz="900" u="none" cap="none" strike="noStrike">
              <a:solidFill>
                <a:schemeClr val="lt1"/>
              </a:solidFill>
              <a:latin typeface="Calibri"/>
              <a:ea typeface="Calibri"/>
              <a:cs typeface="Calibri"/>
              <a:sym typeface="Calibri"/>
            </a:endParaRPr>
          </a:p>
        </p:txBody>
      </p:sp>
      <p:sp>
        <p:nvSpPr>
          <p:cNvPr id="99" name="Google Shape;99;p1"/>
          <p:cNvSpPr txBox="1"/>
          <p:nvPr/>
        </p:nvSpPr>
        <p:spPr>
          <a:xfrm>
            <a:off x="1962575" y="2810475"/>
            <a:ext cx="4879200" cy="34770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rPr b="1" i="0" lang="en-US" sz="1500" u="none" cap="none" strike="noStrike">
                <a:solidFill>
                  <a:schemeClr val="dk1"/>
                </a:solidFill>
                <a:latin typeface="Calibri"/>
                <a:ea typeface="Calibri"/>
                <a:cs typeface="Calibri"/>
                <a:sym typeface="Calibri"/>
              </a:rPr>
              <a:t>Pre-season Update</a:t>
            </a:r>
            <a:endParaRPr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i="0" lang="en-US" sz="1000" u="none" cap="none" strike="noStrike">
                <a:solidFill>
                  <a:schemeClr val="dk1"/>
                </a:solidFill>
                <a:latin typeface="Calibri"/>
                <a:ea typeface="Calibri"/>
                <a:cs typeface="Calibri"/>
                <a:sym typeface="Calibri"/>
              </a:rPr>
              <a:t>	</a:t>
            </a:r>
            <a:r>
              <a:rPr lang="en-US" sz="1100">
                <a:solidFill>
                  <a:schemeClr val="dk1"/>
                </a:solidFill>
                <a:latin typeface="Calibri"/>
                <a:ea typeface="Calibri"/>
                <a:cs typeface="Calibri"/>
                <a:sym typeface="Calibri"/>
              </a:rPr>
              <a:t>During these harsh times, it has been imperative to Truck Town Thunder to continue training its new students whilst using remote options such as </a:t>
            </a:r>
            <a:r>
              <a:rPr i="1" lang="en-US" sz="1100">
                <a:solidFill>
                  <a:schemeClr val="dk1"/>
                </a:solidFill>
                <a:latin typeface="Calibri"/>
                <a:ea typeface="Calibri"/>
                <a:cs typeface="Calibri"/>
                <a:sym typeface="Calibri"/>
              </a:rPr>
              <a:t>Zoom.</a:t>
            </a:r>
            <a:r>
              <a:rPr lang="en-US" sz="1100">
                <a:solidFill>
                  <a:schemeClr val="dk1"/>
                </a:solidFill>
                <a:latin typeface="Calibri"/>
                <a:ea typeface="Calibri"/>
                <a:cs typeface="Calibri"/>
                <a:sym typeface="Calibri"/>
              </a:rPr>
              <a:t> However new this process is for us all, we are staying positive.  </a:t>
            </a:r>
            <a:endParaRPr sz="1100">
              <a:solidFill>
                <a:schemeClr val="dk1"/>
              </a:solidFill>
              <a:latin typeface="Calibri"/>
              <a:ea typeface="Calibri"/>
              <a:cs typeface="Calibri"/>
              <a:sym typeface="Calibri"/>
            </a:endParaRPr>
          </a:p>
          <a:p>
            <a:pPr indent="457200" lvl="0" marL="0" rtl="0" algn="l">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 Using a combination of blueprints and mentor instruction, students are able to gain an understanding of the machines and tools in our metal shop.</a:t>
            </a:r>
            <a:endParaRPr sz="1100">
              <a:solidFill>
                <a:schemeClr val="dk1"/>
              </a:solidFill>
              <a:latin typeface="Calibri"/>
              <a:ea typeface="Calibri"/>
              <a:cs typeface="Calibri"/>
              <a:sym typeface="Calibri"/>
            </a:endParaRPr>
          </a:p>
          <a:p>
            <a:pPr indent="457200" lvl="0" marL="0" rtl="0" algn="l">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This year, T3 has strived to continue enriching the team members with experience they can take with them into the real world. We have done CAD training for the whole team, even a CAD Lego challenge. Though this year isn’t business as usual, Truck Town Thunder is continuing to find ways to give each student a worthwhile experience.</a:t>
            </a:r>
            <a:endParaRPr sz="1100">
              <a:solidFill>
                <a:schemeClr val="dk1"/>
              </a:solidFill>
              <a:latin typeface="Calibri"/>
              <a:ea typeface="Calibri"/>
              <a:cs typeface="Calibri"/>
              <a:sym typeface="Calibri"/>
            </a:endParaRPr>
          </a:p>
          <a:p>
            <a:pPr indent="457200" lvl="0" marL="0" rtl="0" algn="l">
              <a:lnSpc>
                <a:spcPct val="115000"/>
              </a:lnSpc>
              <a:spcBef>
                <a:spcPts val="0"/>
              </a:spcBef>
              <a:spcAft>
                <a:spcPts val="0"/>
              </a:spcAft>
              <a:buClr>
                <a:schemeClr val="dk1"/>
              </a:buClr>
              <a:buSzPts val="1100"/>
              <a:buFont typeface="Arial"/>
              <a:buNone/>
            </a:pPr>
            <a:r>
              <a:rPr lang="en-US" sz="1100">
                <a:solidFill>
                  <a:schemeClr val="dk1"/>
                </a:solidFill>
                <a:latin typeface="Calibri"/>
                <a:ea typeface="Calibri"/>
                <a:cs typeface="Calibri"/>
                <a:sym typeface="Calibri"/>
              </a:rPr>
              <a:t>One goal T3 has pursued over the years has been utilizing swerve drive effectively while maintaining costs and robot weight. Since the release of the CTRE Falcon 500 Brushless motors and (include swerve module name here),  T3 is finally trucking to make this goal a reality! Watch our upcoming build week videos on YouTube to find out more about how we're utilizing swerve drive on our robot for the 2021 FRC season!</a:t>
            </a:r>
            <a:endParaRPr sz="12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lang="en-US" sz="500" u="sng">
                <a:solidFill>
                  <a:srgbClr val="1155CC"/>
                </a:solidFill>
                <a:latin typeface="Calibri"/>
                <a:ea typeface="Calibri"/>
                <a:cs typeface="Calibri"/>
                <a:sym typeface="Calibri"/>
              </a:rPr>
              <a:t>(</a:t>
            </a:r>
            <a:r>
              <a:rPr lang="en-US" sz="1000" u="sng">
                <a:solidFill>
                  <a:srgbClr val="1155CC"/>
                </a:solidFill>
                <a:latin typeface="Calibri"/>
                <a:ea typeface="Calibri"/>
                <a:cs typeface="Calibri"/>
                <a:sym typeface="Calibri"/>
                <a:hlinkClick r:id="rId6">
                  <a:extLst>
                    <a:ext uri="{A12FA001-AC4F-418D-AE19-62706E023703}">
                      <ahyp:hlinkClr val="tx"/>
                    </a:ext>
                  </a:extLst>
                </a:hlinkClick>
              </a:rPr>
              <a:t>www.youtube.com/user/TruckTownThunder</a:t>
            </a:r>
            <a:r>
              <a:rPr lang="en-US" sz="500" u="sng">
                <a:solidFill>
                  <a:srgbClr val="1155CC"/>
                </a:solidFill>
                <a:latin typeface="Calibri"/>
                <a:ea typeface="Calibri"/>
                <a:cs typeface="Calibri"/>
                <a:sym typeface="Calibri"/>
              </a:rPr>
              <a:t>) </a:t>
            </a:r>
            <a:endParaRPr sz="500" u="sng">
              <a:solidFill>
                <a:srgbClr val="1155CC"/>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9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p:txBody>
      </p:sp>
      <p:sp>
        <p:nvSpPr>
          <p:cNvPr id="100" name="Google Shape;100;p1"/>
          <p:cNvSpPr txBox="1"/>
          <p:nvPr/>
        </p:nvSpPr>
        <p:spPr>
          <a:xfrm>
            <a:off x="2063600" y="7394363"/>
            <a:ext cx="3139500" cy="10032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1200"/>
              <a:buFont typeface="Arial"/>
              <a:buNone/>
            </a:pPr>
            <a:r>
              <a:rPr b="0" i="0" lang="en-US" sz="1100" u="none" cap="none" strike="noStrike">
                <a:solidFill>
                  <a:schemeClr val="dk1"/>
                </a:solidFill>
                <a:latin typeface="Calibri"/>
                <a:ea typeface="Calibri"/>
                <a:cs typeface="Calibri"/>
                <a:sym typeface="Calibri"/>
              </a:rPr>
              <a:t>strategies and robot design ideas to fit the 202</a:t>
            </a:r>
            <a:r>
              <a:rPr lang="en-US" sz="1100">
                <a:solidFill>
                  <a:schemeClr val="dk1"/>
                </a:solidFill>
                <a:latin typeface="Calibri"/>
                <a:ea typeface="Calibri"/>
                <a:cs typeface="Calibri"/>
                <a:sym typeface="Calibri"/>
              </a:rPr>
              <a:t>1</a:t>
            </a:r>
            <a:r>
              <a:rPr b="0" i="0" lang="en-US" sz="1100" u="none" cap="none" strike="noStrike">
                <a:solidFill>
                  <a:schemeClr val="dk1"/>
                </a:solidFill>
                <a:latin typeface="Calibri"/>
                <a:ea typeface="Calibri"/>
                <a:cs typeface="Calibri"/>
                <a:sym typeface="Calibri"/>
              </a:rPr>
              <a:t> game. This year there are no in person competitio</a:t>
            </a:r>
            <a:r>
              <a:rPr lang="en-US" sz="1100">
                <a:solidFill>
                  <a:schemeClr val="dk1"/>
                </a:solidFill>
                <a:latin typeface="Calibri"/>
                <a:ea typeface="Calibri"/>
                <a:cs typeface="Calibri"/>
                <a:sym typeface="Calibri"/>
              </a:rPr>
              <a:t>ns, but FIRST is giving three options to compete virtually. Teams can participate in the Game Design Challenge, the FIRST Innovation Challenge, and Infinite Recharge at Home where teams can participate in skills challenges to test their robots and driving skills. </a:t>
            </a:r>
            <a:endParaRPr b="0" i="0" sz="1100" u="none" cap="none" strike="noStrike">
              <a:solidFill>
                <a:schemeClr val="dk1"/>
              </a:solidFill>
              <a:latin typeface="Calibri"/>
              <a:ea typeface="Calibri"/>
              <a:cs typeface="Calibri"/>
              <a:sym typeface="Calibri"/>
            </a:endParaRPr>
          </a:p>
        </p:txBody>
      </p:sp>
      <p:pic>
        <p:nvPicPr>
          <p:cNvPr id="101" name="Google Shape;101;p1"/>
          <p:cNvPicPr preferRelativeResize="0"/>
          <p:nvPr/>
        </p:nvPicPr>
        <p:blipFill rotWithShape="1">
          <a:blip r:embed="rId7">
            <a:alphaModFix/>
          </a:blip>
          <a:srcRect b="0" l="11760" r="12463" t="0"/>
          <a:stretch/>
        </p:blipFill>
        <p:spPr>
          <a:xfrm>
            <a:off x="5287925" y="7529576"/>
            <a:ext cx="1262550" cy="119017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2019-02-18T16:46:55Z</dcterms:created>
  <dc:creator>Jason Bobel</dc:creator>
</cp:coreProperties>
</file>